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324" r:id="rId4"/>
    <p:sldId id="325" r:id="rId5"/>
    <p:sldId id="326" r:id="rId6"/>
    <p:sldId id="327" r:id="rId7"/>
    <p:sldId id="328" r:id="rId8"/>
    <p:sldId id="329" r:id="rId9"/>
    <p:sldId id="331" r:id="rId10"/>
    <p:sldId id="332" r:id="rId11"/>
    <p:sldId id="287" r:id="rId12"/>
    <p:sldId id="286" r:id="rId13"/>
    <p:sldId id="269" r:id="rId14"/>
    <p:sldId id="275" r:id="rId15"/>
    <p:sldId id="312" r:id="rId16"/>
    <p:sldId id="271" r:id="rId17"/>
    <p:sldId id="274" r:id="rId18"/>
    <p:sldId id="313" r:id="rId19"/>
    <p:sldId id="272" r:id="rId20"/>
    <p:sldId id="284" r:id="rId21"/>
    <p:sldId id="280" r:id="rId22"/>
    <p:sldId id="291" r:id="rId23"/>
    <p:sldId id="297" r:id="rId24"/>
    <p:sldId id="288" r:id="rId25"/>
    <p:sldId id="289" r:id="rId26"/>
    <p:sldId id="299" r:id="rId27"/>
    <p:sldId id="281" r:id="rId28"/>
    <p:sldId id="283" r:id="rId29"/>
    <p:sldId id="290" r:id="rId30"/>
    <p:sldId id="300" r:id="rId31"/>
    <p:sldId id="301" r:id="rId32"/>
    <p:sldId id="317" r:id="rId33"/>
    <p:sldId id="304" r:id="rId34"/>
    <p:sldId id="316" r:id="rId35"/>
    <p:sldId id="306" r:id="rId36"/>
    <p:sldId id="276" r:id="rId37"/>
    <p:sldId id="318" r:id="rId38"/>
    <p:sldId id="311" r:id="rId39"/>
    <p:sldId id="320" r:id="rId40"/>
    <p:sldId id="262" r:id="rId4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4F537-EB5E-40FF-BDA3-34DFA893394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BDEB2B-7D18-480C-8FC8-10C99ABB241A}">
      <dgm:prSet phldrT="[Texto]"/>
      <dgm:spPr>
        <a:xfrm>
          <a:off x="2889335" y="165872"/>
          <a:ext cx="2403672" cy="2403672"/>
        </a:xfrm>
        <a:prstGeom prst="ellipse">
          <a:avLst/>
        </a:prstGeom>
        <a:gradFill rotWithShape="0">
          <a:gsLst>
            <a:gs pos="0">
              <a:srgbClr val="92D050"/>
            </a:gs>
            <a:gs pos="100000">
              <a:sysClr val="window" lastClr="FFFFFF"/>
            </a:gs>
            <a:gs pos="100000">
              <a:sysClr val="window" lastClr="FFFFFF"/>
            </a:gs>
          </a:gsLst>
          <a:lin ang="5400000" scaled="0"/>
        </a:gradFill>
        <a:ln w="25400" cap="flat" cmpd="sng" algn="ctr">
          <a:solidFill>
            <a:srgbClr val="800000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buNone/>
          </a:pPr>
          <a:r>
            <a:rPr lang="es-CO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Entidades de bajo riesgo crediticio</a:t>
          </a:r>
          <a:endParaRPr lang="es-ES" b="1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E83A939-52B8-4865-A9C4-74F8160884D0}" type="parTrans" cxnId="{A5464FC8-42E1-4F20-84ED-F494A4C57348}">
      <dgm:prSet/>
      <dgm:spPr/>
      <dgm:t>
        <a:bodyPr/>
        <a:lstStyle/>
        <a:p>
          <a:endParaRPr lang="es-ES"/>
        </a:p>
      </dgm:t>
    </dgm:pt>
    <dgm:pt modelId="{BBEFE907-8991-4405-ACDF-970F32C043CB}" type="sibTrans" cxnId="{A5464FC8-42E1-4F20-84ED-F494A4C57348}">
      <dgm:prSet/>
      <dgm:spPr/>
      <dgm:t>
        <a:bodyPr/>
        <a:lstStyle/>
        <a:p>
          <a:endParaRPr lang="es-ES"/>
        </a:p>
      </dgm:t>
    </dgm:pt>
    <dgm:pt modelId="{82366016-0EF8-44F8-81CF-AF3061EE520F}">
      <dgm:prSet phldrT="[Texto]" custT="1"/>
      <dgm:spPr>
        <a:xfrm>
          <a:off x="183541" y="-10"/>
          <a:ext cx="2013762" cy="277842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ysClr val="windowText" lastClr="000000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buNone/>
          </a:pPr>
          <a:r>
            <a:rPr lang="es-ES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Calificación de bajo riesgo crediticio </a:t>
          </a:r>
        </a:p>
        <a:p>
          <a:pPr>
            <a:buNone/>
          </a:pPr>
          <a:r>
            <a:rPr lang="es-ES" sz="1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Parágrafo del artículo 17 de la Ley 819 de 2003</a:t>
          </a:r>
        </a:p>
      </dgm:t>
    </dgm:pt>
    <dgm:pt modelId="{EC3974E4-5DF3-4575-A108-AF0A62162B22}" type="parTrans" cxnId="{3B430A63-717A-4C97-89C2-DB883CD0D5FD}">
      <dgm:prSet/>
      <dgm:spPr>
        <a:xfrm rot="10774531">
          <a:off x="1190401" y="1040729"/>
          <a:ext cx="1605547" cy="685046"/>
        </a:xfrm>
        <a:prstGeom prst="leftArrow">
          <a:avLst>
            <a:gd name="adj1" fmla="val 60000"/>
            <a:gd name="adj2" fmla="val 50000"/>
          </a:avLst>
        </a:prstGeom>
        <a:solidFill>
          <a:sysClr val="window" lastClr="FFFFFF">
            <a:lumMod val="85000"/>
          </a:sys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A92E1847-646D-4EB0-A423-C224385BE7E3}" type="sibTrans" cxnId="{3B430A63-717A-4C97-89C2-DB883CD0D5FD}">
      <dgm:prSet/>
      <dgm:spPr/>
      <dgm:t>
        <a:bodyPr/>
        <a:lstStyle/>
        <a:p>
          <a:endParaRPr lang="es-ES"/>
        </a:p>
      </dgm:t>
    </dgm:pt>
    <dgm:pt modelId="{1332599C-3C38-4B3B-9372-9B63B1E1BDF1}">
      <dgm:prSet phldrT="[Texto]" custT="1"/>
      <dgm:spPr>
        <a:xfrm>
          <a:off x="6095343" y="-14"/>
          <a:ext cx="2066899" cy="273466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ysClr val="windowText" lastClr="000000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buNone/>
          </a:pPr>
          <a:r>
            <a:rPr lang="es-CO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Autorización SFC</a:t>
          </a:r>
        </a:p>
        <a:p>
          <a:pPr>
            <a:buNone/>
          </a:pPr>
          <a:r>
            <a:rPr lang="es-CO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Decreto 1117 de 2013</a:t>
          </a:r>
          <a:endParaRPr lang="es-ES" sz="2400" b="1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8B2A352-D288-4E64-AED1-41C6E26CB294}" type="parTrans" cxnId="{03710A0B-C737-4E93-9079-6ADC49A26594}">
      <dgm:prSet/>
      <dgm:spPr>
        <a:xfrm rot="21599560">
          <a:off x="5393976" y="1024907"/>
          <a:ext cx="1734817" cy="685046"/>
        </a:xfrm>
        <a:prstGeom prst="leftArrow">
          <a:avLst>
            <a:gd name="adj1" fmla="val 60000"/>
            <a:gd name="adj2" fmla="val 50000"/>
          </a:avLst>
        </a:prstGeom>
        <a:solidFill>
          <a:sysClr val="window" lastClr="FFFFFF">
            <a:lumMod val="85000"/>
          </a:sys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FB93053D-A2D0-4675-9D73-199DA5FF83AB}" type="sibTrans" cxnId="{03710A0B-C737-4E93-9079-6ADC49A26594}">
      <dgm:prSet/>
      <dgm:spPr/>
      <dgm:t>
        <a:bodyPr/>
        <a:lstStyle/>
        <a:p>
          <a:endParaRPr lang="es-ES"/>
        </a:p>
      </dgm:t>
    </dgm:pt>
    <dgm:pt modelId="{2741C34C-CED7-49DA-91CF-939D48976852}" type="pres">
      <dgm:prSet presAssocID="{F0E4F537-EB5E-40FF-BDA3-34DFA893394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FAEAD6-2B83-4913-A67E-A5D0CBF51578}" type="pres">
      <dgm:prSet presAssocID="{EABDEB2B-7D18-480C-8FC8-10C99ABB241A}" presName="centerShape" presStyleLbl="node0" presStyleIdx="0" presStyleCnt="1" custLinFactNeighborX="-211" custLinFactNeighborY="-24856"/>
      <dgm:spPr/>
    </dgm:pt>
    <dgm:pt modelId="{D0D0B547-E828-4F9A-BA05-6918D260E62E}" type="pres">
      <dgm:prSet presAssocID="{EC3974E4-5DF3-4575-A108-AF0A62162B22}" presName="parTrans" presStyleLbl="bgSibTrans2D1" presStyleIdx="0" presStyleCnt="2"/>
      <dgm:spPr/>
    </dgm:pt>
    <dgm:pt modelId="{1ABE9BA4-E7D3-45A4-A28D-086F9228354F}" type="pres">
      <dgm:prSet presAssocID="{82366016-0EF8-44F8-81CF-AF3061EE520F}" presName="node" presStyleLbl="node1" presStyleIdx="0" presStyleCnt="2" custScaleX="88188" custScaleY="152093" custRadScaleRad="99264" custRadScaleInc="-4991">
        <dgm:presLayoutVars>
          <dgm:bulletEnabled val="1"/>
        </dgm:presLayoutVars>
      </dgm:prSet>
      <dgm:spPr/>
    </dgm:pt>
    <dgm:pt modelId="{A010A108-2149-4588-9420-3DFBBFFCF05B}" type="pres">
      <dgm:prSet presAssocID="{C8B2A352-D288-4E64-AED1-41C6E26CB294}" presName="parTrans" presStyleLbl="bgSibTrans2D1" presStyleIdx="1" presStyleCnt="2"/>
      <dgm:spPr/>
    </dgm:pt>
    <dgm:pt modelId="{8001D2C0-5A51-4601-985C-94CD4BB7FEE9}" type="pres">
      <dgm:prSet presAssocID="{1332599C-3C38-4B3B-9372-9B63B1E1BDF1}" presName="node" presStyleLbl="node1" presStyleIdx="1" presStyleCnt="2" custScaleX="90515" custScaleY="149698" custRadScaleRad="103079" custRadScaleInc="5913">
        <dgm:presLayoutVars>
          <dgm:bulletEnabled val="1"/>
        </dgm:presLayoutVars>
      </dgm:prSet>
      <dgm:spPr/>
    </dgm:pt>
  </dgm:ptLst>
  <dgm:cxnLst>
    <dgm:cxn modelId="{03710A0B-C737-4E93-9079-6ADC49A26594}" srcId="{EABDEB2B-7D18-480C-8FC8-10C99ABB241A}" destId="{1332599C-3C38-4B3B-9372-9B63B1E1BDF1}" srcOrd="1" destOrd="0" parTransId="{C8B2A352-D288-4E64-AED1-41C6E26CB294}" sibTransId="{FB93053D-A2D0-4675-9D73-199DA5FF83AB}"/>
    <dgm:cxn modelId="{3B430A63-717A-4C97-89C2-DB883CD0D5FD}" srcId="{EABDEB2B-7D18-480C-8FC8-10C99ABB241A}" destId="{82366016-0EF8-44F8-81CF-AF3061EE520F}" srcOrd="0" destOrd="0" parTransId="{EC3974E4-5DF3-4575-A108-AF0A62162B22}" sibTransId="{A92E1847-646D-4EB0-A423-C224385BE7E3}"/>
    <dgm:cxn modelId="{3B4705F0-4DAF-4E50-ACC0-56568C7384A9}" type="presOf" srcId="{82366016-0EF8-44F8-81CF-AF3061EE520F}" destId="{1ABE9BA4-E7D3-45A4-A28D-086F9228354F}" srcOrd="0" destOrd="0" presId="urn:microsoft.com/office/officeart/2005/8/layout/radial4"/>
    <dgm:cxn modelId="{A5464FC8-42E1-4F20-84ED-F494A4C57348}" srcId="{F0E4F537-EB5E-40FF-BDA3-34DFA8933947}" destId="{EABDEB2B-7D18-480C-8FC8-10C99ABB241A}" srcOrd="0" destOrd="0" parTransId="{EE83A939-52B8-4865-A9C4-74F8160884D0}" sibTransId="{BBEFE907-8991-4405-ACDF-970F32C043CB}"/>
    <dgm:cxn modelId="{7FE505F9-CA69-408E-A09D-263AE2054167}" type="presOf" srcId="{1332599C-3C38-4B3B-9372-9B63B1E1BDF1}" destId="{8001D2C0-5A51-4601-985C-94CD4BB7FEE9}" srcOrd="0" destOrd="0" presId="urn:microsoft.com/office/officeart/2005/8/layout/radial4"/>
    <dgm:cxn modelId="{0CACDE82-473C-4481-B1AD-7022B9785A1C}" type="presOf" srcId="{EABDEB2B-7D18-480C-8FC8-10C99ABB241A}" destId="{96FAEAD6-2B83-4913-A67E-A5D0CBF51578}" srcOrd="0" destOrd="0" presId="urn:microsoft.com/office/officeart/2005/8/layout/radial4"/>
    <dgm:cxn modelId="{44B8C1A1-1992-4D2D-B247-806F85BD54CC}" type="presOf" srcId="{C8B2A352-D288-4E64-AED1-41C6E26CB294}" destId="{A010A108-2149-4588-9420-3DFBBFFCF05B}" srcOrd="0" destOrd="0" presId="urn:microsoft.com/office/officeart/2005/8/layout/radial4"/>
    <dgm:cxn modelId="{6B6CAF3D-8D8B-4C41-8D02-4761CADE356D}" type="presOf" srcId="{EC3974E4-5DF3-4575-A108-AF0A62162B22}" destId="{D0D0B547-E828-4F9A-BA05-6918D260E62E}" srcOrd="0" destOrd="0" presId="urn:microsoft.com/office/officeart/2005/8/layout/radial4"/>
    <dgm:cxn modelId="{E0905A8B-9BF3-4589-9D00-C6AF6ED54F22}" type="presOf" srcId="{F0E4F537-EB5E-40FF-BDA3-34DFA8933947}" destId="{2741C34C-CED7-49DA-91CF-939D48976852}" srcOrd="0" destOrd="0" presId="urn:microsoft.com/office/officeart/2005/8/layout/radial4"/>
    <dgm:cxn modelId="{82912E9E-F4AC-426D-8840-78DCDC2B8C87}" type="presParOf" srcId="{2741C34C-CED7-49DA-91CF-939D48976852}" destId="{96FAEAD6-2B83-4913-A67E-A5D0CBF51578}" srcOrd="0" destOrd="0" presId="urn:microsoft.com/office/officeart/2005/8/layout/radial4"/>
    <dgm:cxn modelId="{2B52BB83-D6F1-40AE-88FA-27B8F8D210DA}" type="presParOf" srcId="{2741C34C-CED7-49DA-91CF-939D48976852}" destId="{D0D0B547-E828-4F9A-BA05-6918D260E62E}" srcOrd="1" destOrd="0" presId="urn:microsoft.com/office/officeart/2005/8/layout/radial4"/>
    <dgm:cxn modelId="{C20DB81D-4C68-4777-AA02-D67B9CD23DFA}" type="presParOf" srcId="{2741C34C-CED7-49DA-91CF-939D48976852}" destId="{1ABE9BA4-E7D3-45A4-A28D-086F9228354F}" srcOrd="2" destOrd="0" presId="urn:microsoft.com/office/officeart/2005/8/layout/radial4"/>
    <dgm:cxn modelId="{31A3D2F5-8A2D-4F99-A9B7-65DD5F073CF4}" type="presParOf" srcId="{2741C34C-CED7-49DA-91CF-939D48976852}" destId="{A010A108-2149-4588-9420-3DFBBFFCF05B}" srcOrd="3" destOrd="0" presId="urn:microsoft.com/office/officeart/2005/8/layout/radial4"/>
    <dgm:cxn modelId="{FDB17242-BE15-4328-B79E-51188745E4B8}" type="presParOf" srcId="{2741C34C-CED7-49DA-91CF-939D48976852}" destId="{8001D2C0-5A51-4601-985C-94CD4BB7FEE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4283ED-ACC3-4B3C-91FA-1D09E19554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3AE5FC-BEBC-4130-BCB9-74F0EB4396E8}">
      <dgm:prSet phldrT="[Texto]" custT="1"/>
      <dgm:spPr>
        <a:solidFill>
          <a:srgbClr val="00CC00"/>
        </a:solidFill>
        <a:ln>
          <a:solidFill>
            <a:srgbClr val="8000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>
          <a:sp3d extrusionH="57150">
            <a:bevelT w="38100" h="38100"/>
          </a:sp3d>
        </a:bodyPr>
        <a:lstStyle/>
        <a:p>
          <a:r>
            <a:rPr lang="es-CO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SUPERVISIÓN</a:t>
          </a:r>
          <a:endParaRPr lang="es-ES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8056E8-DF10-40B4-8E90-ED71B1FBDCAA}" type="parTrans" cxnId="{EA91840E-0D21-48EA-A7D8-665BE94132C2}">
      <dgm:prSet/>
      <dgm:spPr/>
      <dgm:t>
        <a:bodyPr/>
        <a:lstStyle/>
        <a:p>
          <a:endParaRPr lang="es-ES"/>
        </a:p>
      </dgm:t>
    </dgm:pt>
    <dgm:pt modelId="{F2DEADC0-51C0-46B8-BB55-036FF7457B3E}" type="sibTrans" cxnId="{EA91840E-0D21-48EA-A7D8-665BE94132C2}">
      <dgm:prSet/>
      <dgm:spPr/>
      <dgm:t>
        <a:bodyPr/>
        <a:lstStyle/>
        <a:p>
          <a:endParaRPr lang="es-ES"/>
        </a:p>
      </dgm:t>
    </dgm:pt>
    <dgm:pt modelId="{B3CE5138-E562-4F08-A88A-5D4EA395182F}">
      <dgm:prSet phldrT="[Texto]"/>
      <dgm:spPr>
        <a:solidFill>
          <a:schemeClr val="accent3">
            <a:lumMod val="60000"/>
            <a:lumOff val="4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>
            <a:tabLst>
              <a:tab pos="273050" algn="l"/>
            </a:tabLst>
          </a:pP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Administración de excedentes de liquidez de las 	entidades territoriales</a:t>
          </a:r>
        </a:p>
      </dgm:t>
    </dgm:pt>
    <dgm:pt modelId="{5AFE8374-3D45-4070-8A07-4B7C813197C2}" type="parTrans" cxnId="{98B1E3B0-4CC1-4F5C-B65D-F676BB414C07}">
      <dgm:prSet/>
      <dgm:spPr>
        <a:ln>
          <a:solidFill>
            <a:srgbClr val="800000"/>
          </a:solidFill>
        </a:ln>
      </dgm:spPr>
      <dgm:t>
        <a:bodyPr/>
        <a:lstStyle/>
        <a:p>
          <a:endParaRPr lang="es-ES"/>
        </a:p>
      </dgm:t>
    </dgm:pt>
    <dgm:pt modelId="{AF73ED9F-2A70-42AC-9C41-2069FFC42D9E}" type="sibTrans" cxnId="{98B1E3B0-4CC1-4F5C-B65D-F676BB414C07}">
      <dgm:prSet/>
      <dgm:spPr/>
      <dgm:t>
        <a:bodyPr/>
        <a:lstStyle/>
        <a:p>
          <a:endParaRPr lang="es-ES"/>
        </a:p>
      </dgm:t>
    </dgm:pt>
    <dgm:pt modelId="{B8B86FF3-854F-4278-BD1B-815AB063D2E9}">
      <dgm:prSet phldrT="[Texto]"/>
      <dgm:spPr>
        <a:solidFill>
          <a:schemeClr val="accent3">
            <a:lumMod val="60000"/>
            <a:lumOff val="4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>
            <a:tabLst>
              <a:tab pos="273050" algn="l"/>
            </a:tabLst>
          </a:pPr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Otorgamiento de créditos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E8372-F0BC-4AF0-8577-E09525608BF2}" type="parTrans" cxnId="{8E91BD96-BAFA-4ACE-9ADE-1FEFB9566226}">
      <dgm:prSet/>
      <dgm:spPr>
        <a:ln>
          <a:solidFill>
            <a:srgbClr val="800000"/>
          </a:solidFill>
        </a:ln>
      </dgm:spPr>
      <dgm:t>
        <a:bodyPr/>
        <a:lstStyle/>
        <a:p>
          <a:endParaRPr lang="es-ES"/>
        </a:p>
      </dgm:t>
    </dgm:pt>
    <dgm:pt modelId="{4D4C9222-7EEE-4407-B7AF-428FC741E41E}" type="sibTrans" cxnId="{8E91BD96-BAFA-4ACE-9ADE-1FEFB9566226}">
      <dgm:prSet/>
      <dgm:spPr/>
      <dgm:t>
        <a:bodyPr/>
        <a:lstStyle/>
        <a:p>
          <a:endParaRPr lang="es-ES"/>
        </a:p>
      </dgm:t>
    </dgm:pt>
    <dgm:pt modelId="{F0A6A16A-AAB4-41D0-BCC0-1E2370FE0814}">
      <dgm:prSet phldrT="[Texto]"/>
      <dgm:spPr>
        <a:solidFill>
          <a:schemeClr val="accent3">
            <a:lumMod val="60000"/>
            <a:lumOff val="4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>
            <a:tabLst>
              <a:tab pos="273050" algn="l"/>
            </a:tabLst>
          </a:pPr>
          <a:r>
            <a:rPr lang="es-ES" dirty="0"/>
            <a:t>	</a:t>
          </a:r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Financiación de las actividades previstas en el art. 268 	</a:t>
          </a:r>
          <a:r>
            <a:rPr lang="es-E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num</a:t>
          </a:r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2 del EOSF – Redescuento</a:t>
          </a:r>
        </a:p>
      </dgm:t>
    </dgm:pt>
    <dgm:pt modelId="{DAC2F155-EAE1-4CC6-A340-6EA34CF5BEC1}" type="parTrans" cxnId="{087C77AE-A5A9-4A41-8799-BCE1E3FADB97}">
      <dgm:prSet/>
      <dgm:spPr>
        <a:ln>
          <a:solidFill>
            <a:srgbClr val="800000"/>
          </a:solidFill>
        </a:ln>
      </dgm:spPr>
      <dgm:t>
        <a:bodyPr/>
        <a:lstStyle/>
        <a:p>
          <a:endParaRPr lang="es-ES"/>
        </a:p>
      </dgm:t>
    </dgm:pt>
    <dgm:pt modelId="{B34D8607-5823-40E6-A64D-74399FE833CD}" type="sibTrans" cxnId="{087C77AE-A5A9-4A41-8799-BCE1E3FADB97}">
      <dgm:prSet/>
      <dgm:spPr/>
      <dgm:t>
        <a:bodyPr/>
        <a:lstStyle/>
        <a:p>
          <a:endParaRPr lang="es-ES"/>
        </a:p>
      </dgm:t>
    </dgm:pt>
    <dgm:pt modelId="{856EF106-7D2D-419E-9EC1-0CD609AAF7A1}">
      <dgm:prSet phldrT="[Texto]"/>
      <dgm:spPr>
        <a:solidFill>
          <a:schemeClr val="accent3">
            <a:lumMod val="60000"/>
            <a:lumOff val="4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>
            <a:tabLst>
              <a:tab pos="273050" algn="l"/>
            </a:tabLst>
          </a:pP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Descuento y negociación de pagarés, giros, letras de 	cambio y otros títulos de deuda</a:t>
          </a:r>
        </a:p>
      </dgm:t>
    </dgm:pt>
    <dgm:pt modelId="{163EDA96-7FFB-43C6-951F-AB8865FEA7EB}" type="parTrans" cxnId="{5685387E-5EE0-466A-A556-2D4716F472A6}">
      <dgm:prSet/>
      <dgm:spPr>
        <a:ln>
          <a:solidFill>
            <a:srgbClr val="800000"/>
          </a:solidFill>
        </a:ln>
      </dgm:spPr>
      <dgm:t>
        <a:bodyPr/>
        <a:lstStyle/>
        <a:p>
          <a:endParaRPr lang="es-ES"/>
        </a:p>
      </dgm:t>
    </dgm:pt>
    <dgm:pt modelId="{D95A1582-80A1-45F5-B8CD-A6408541CF2B}" type="sibTrans" cxnId="{5685387E-5EE0-466A-A556-2D4716F472A6}">
      <dgm:prSet/>
      <dgm:spPr/>
      <dgm:t>
        <a:bodyPr/>
        <a:lstStyle/>
        <a:p>
          <a:endParaRPr lang="es-ES"/>
        </a:p>
      </dgm:t>
    </dgm:pt>
    <dgm:pt modelId="{2AE27479-F6DB-487C-B859-5E9D878F20FB}">
      <dgm:prSet phldrT="[Texto]"/>
      <dgm:spPr>
        <a:solidFill>
          <a:schemeClr val="accent3">
            <a:lumMod val="60000"/>
            <a:lumOff val="4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>
            <a:tabLst>
              <a:tab pos="273050" algn="l"/>
            </a:tabLst>
          </a:pP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Administración de fondos especiales</a:t>
          </a:r>
        </a:p>
      </dgm:t>
    </dgm:pt>
    <dgm:pt modelId="{8F13F55B-FDE5-4CB6-985C-E667957F3471}" type="parTrans" cxnId="{D1DF24CB-7151-4B7C-BB41-07876C2E75E6}">
      <dgm:prSet/>
      <dgm:spPr>
        <a:ln>
          <a:solidFill>
            <a:srgbClr val="800000"/>
          </a:solidFill>
        </a:ln>
      </dgm:spPr>
      <dgm:t>
        <a:bodyPr/>
        <a:lstStyle/>
        <a:p>
          <a:endParaRPr lang="es-ES"/>
        </a:p>
      </dgm:t>
    </dgm:pt>
    <dgm:pt modelId="{F6B89660-2AB1-46C9-BD5B-E35356349FEE}" type="sibTrans" cxnId="{D1DF24CB-7151-4B7C-BB41-07876C2E75E6}">
      <dgm:prSet/>
      <dgm:spPr/>
      <dgm:t>
        <a:bodyPr/>
        <a:lstStyle/>
        <a:p>
          <a:endParaRPr lang="es-ES"/>
        </a:p>
      </dgm:t>
    </dgm:pt>
    <dgm:pt modelId="{FDDA3184-0E76-45BB-809A-53E30F8669E8}" type="pres">
      <dgm:prSet presAssocID="{864283ED-ACC3-4B3C-91FA-1D09E19554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C7300FE-18F8-446E-85E1-D3E21B6C6A35}" type="pres">
      <dgm:prSet presAssocID="{413AE5FC-BEBC-4130-BCB9-74F0EB4396E8}" presName="root1" presStyleCnt="0"/>
      <dgm:spPr/>
    </dgm:pt>
    <dgm:pt modelId="{EE5638D5-B796-466D-89D1-7C87285AD8DC}" type="pres">
      <dgm:prSet presAssocID="{413AE5FC-BEBC-4130-BCB9-74F0EB4396E8}" presName="LevelOneTextNode" presStyleLbl="node0" presStyleIdx="0" presStyleCnt="1" custScaleY="98296" custLinFactNeighborX="-35" custLinFactNeighborY="110">
        <dgm:presLayoutVars>
          <dgm:chPref val="3"/>
        </dgm:presLayoutVars>
      </dgm:prSet>
      <dgm:spPr/>
    </dgm:pt>
    <dgm:pt modelId="{552988BF-229D-4E74-8012-AEB26D738DF5}" type="pres">
      <dgm:prSet presAssocID="{413AE5FC-BEBC-4130-BCB9-74F0EB4396E8}" presName="level2hierChild" presStyleCnt="0"/>
      <dgm:spPr/>
    </dgm:pt>
    <dgm:pt modelId="{A0A72EDF-5AC6-43DF-B38A-2BF16915A374}" type="pres">
      <dgm:prSet presAssocID="{5AFE8374-3D45-4070-8A07-4B7C813197C2}" presName="conn2-1" presStyleLbl="parChTrans1D2" presStyleIdx="0" presStyleCnt="5"/>
      <dgm:spPr/>
    </dgm:pt>
    <dgm:pt modelId="{86895978-FC79-456F-9DEB-70071ACAD5AE}" type="pres">
      <dgm:prSet presAssocID="{5AFE8374-3D45-4070-8A07-4B7C813197C2}" presName="connTx" presStyleLbl="parChTrans1D2" presStyleIdx="0" presStyleCnt="5"/>
      <dgm:spPr/>
    </dgm:pt>
    <dgm:pt modelId="{5741DB52-D5DC-4FAA-9E34-D52A7287A9A5}" type="pres">
      <dgm:prSet presAssocID="{B3CE5138-E562-4F08-A88A-5D4EA395182F}" presName="root2" presStyleCnt="0"/>
      <dgm:spPr/>
    </dgm:pt>
    <dgm:pt modelId="{8D92715E-F642-401B-96C1-F6537EBA993E}" type="pres">
      <dgm:prSet presAssocID="{B3CE5138-E562-4F08-A88A-5D4EA395182F}" presName="LevelTwoTextNode" presStyleLbl="node2" presStyleIdx="0" presStyleCnt="5" custScaleX="297341">
        <dgm:presLayoutVars>
          <dgm:chPref val="3"/>
        </dgm:presLayoutVars>
      </dgm:prSet>
      <dgm:spPr/>
    </dgm:pt>
    <dgm:pt modelId="{DCFBC300-3CF0-4622-BD57-07C2A38A4537}" type="pres">
      <dgm:prSet presAssocID="{B3CE5138-E562-4F08-A88A-5D4EA395182F}" presName="level3hierChild" presStyleCnt="0"/>
      <dgm:spPr/>
    </dgm:pt>
    <dgm:pt modelId="{31D58FD1-8123-4750-B096-6CF9DF0847DF}" type="pres">
      <dgm:prSet presAssocID="{C7BE8372-F0BC-4AF0-8577-E09525608BF2}" presName="conn2-1" presStyleLbl="parChTrans1D2" presStyleIdx="1" presStyleCnt="5"/>
      <dgm:spPr/>
    </dgm:pt>
    <dgm:pt modelId="{225421C8-67D6-4083-930E-ED34C5702ED8}" type="pres">
      <dgm:prSet presAssocID="{C7BE8372-F0BC-4AF0-8577-E09525608BF2}" presName="connTx" presStyleLbl="parChTrans1D2" presStyleIdx="1" presStyleCnt="5"/>
      <dgm:spPr/>
    </dgm:pt>
    <dgm:pt modelId="{D75BBD49-9B4C-46CD-BB9B-F21309E600AF}" type="pres">
      <dgm:prSet presAssocID="{B8B86FF3-854F-4278-BD1B-815AB063D2E9}" presName="root2" presStyleCnt="0"/>
      <dgm:spPr/>
    </dgm:pt>
    <dgm:pt modelId="{2DF4F112-9ACA-4968-84F2-4CA6C61654D8}" type="pres">
      <dgm:prSet presAssocID="{B8B86FF3-854F-4278-BD1B-815AB063D2E9}" presName="LevelTwoTextNode" presStyleLbl="node2" presStyleIdx="1" presStyleCnt="5" custScaleX="299656" custScaleY="61006">
        <dgm:presLayoutVars>
          <dgm:chPref val="3"/>
        </dgm:presLayoutVars>
      </dgm:prSet>
      <dgm:spPr/>
    </dgm:pt>
    <dgm:pt modelId="{CE8324B7-BA70-4931-AA81-7C159B416500}" type="pres">
      <dgm:prSet presAssocID="{B8B86FF3-854F-4278-BD1B-815AB063D2E9}" presName="level3hierChild" presStyleCnt="0"/>
      <dgm:spPr/>
    </dgm:pt>
    <dgm:pt modelId="{AAD810EC-A6B4-4A51-9F8D-89FEC314AC71}" type="pres">
      <dgm:prSet presAssocID="{DAC2F155-EAE1-4CC6-A340-6EA34CF5BEC1}" presName="conn2-1" presStyleLbl="parChTrans1D2" presStyleIdx="2" presStyleCnt="5"/>
      <dgm:spPr/>
    </dgm:pt>
    <dgm:pt modelId="{56C9F6AD-AFEA-4B73-B2E0-58CB0B82FA65}" type="pres">
      <dgm:prSet presAssocID="{DAC2F155-EAE1-4CC6-A340-6EA34CF5BEC1}" presName="connTx" presStyleLbl="parChTrans1D2" presStyleIdx="2" presStyleCnt="5"/>
      <dgm:spPr/>
    </dgm:pt>
    <dgm:pt modelId="{4523F215-C9B0-448F-9A68-28659D3FB6A2}" type="pres">
      <dgm:prSet presAssocID="{F0A6A16A-AAB4-41D0-BCC0-1E2370FE0814}" presName="root2" presStyleCnt="0"/>
      <dgm:spPr/>
    </dgm:pt>
    <dgm:pt modelId="{C2A03C5E-AB25-4209-9071-67CB4770F770}" type="pres">
      <dgm:prSet presAssocID="{F0A6A16A-AAB4-41D0-BCC0-1E2370FE0814}" presName="LevelTwoTextNode" presStyleLbl="node2" presStyleIdx="2" presStyleCnt="5" custScaleX="299656">
        <dgm:presLayoutVars>
          <dgm:chPref val="3"/>
        </dgm:presLayoutVars>
      </dgm:prSet>
      <dgm:spPr/>
    </dgm:pt>
    <dgm:pt modelId="{A420E5B7-3DD3-4416-A6E5-F83A8982CE60}" type="pres">
      <dgm:prSet presAssocID="{F0A6A16A-AAB4-41D0-BCC0-1E2370FE0814}" presName="level3hierChild" presStyleCnt="0"/>
      <dgm:spPr/>
    </dgm:pt>
    <dgm:pt modelId="{74F635EC-C68B-4BBD-88DE-0F323B6E1837}" type="pres">
      <dgm:prSet presAssocID="{163EDA96-7FFB-43C6-951F-AB8865FEA7EB}" presName="conn2-1" presStyleLbl="parChTrans1D2" presStyleIdx="3" presStyleCnt="5"/>
      <dgm:spPr/>
    </dgm:pt>
    <dgm:pt modelId="{DAD9B1D9-1509-4B63-8837-19A816EB284F}" type="pres">
      <dgm:prSet presAssocID="{163EDA96-7FFB-43C6-951F-AB8865FEA7EB}" presName="connTx" presStyleLbl="parChTrans1D2" presStyleIdx="3" presStyleCnt="5"/>
      <dgm:spPr/>
    </dgm:pt>
    <dgm:pt modelId="{494A66A4-C729-4F75-B8FE-8D32D5F93E82}" type="pres">
      <dgm:prSet presAssocID="{856EF106-7D2D-419E-9EC1-0CD609AAF7A1}" presName="root2" presStyleCnt="0"/>
      <dgm:spPr/>
    </dgm:pt>
    <dgm:pt modelId="{C5FEDD5A-9857-48F0-AF15-59A6906E8CF9}" type="pres">
      <dgm:prSet presAssocID="{856EF106-7D2D-419E-9EC1-0CD609AAF7A1}" presName="LevelTwoTextNode" presStyleLbl="node2" presStyleIdx="3" presStyleCnt="5" custScaleX="299656">
        <dgm:presLayoutVars>
          <dgm:chPref val="3"/>
        </dgm:presLayoutVars>
      </dgm:prSet>
      <dgm:spPr/>
    </dgm:pt>
    <dgm:pt modelId="{843C839D-CA50-4E60-A350-1957DC011C7B}" type="pres">
      <dgm:prSet presAssocID="{856EF106-7D2D-419E-9EC1-0CD609AAF7A1}" presName="level3hierChild" presStyleCnt="0"/>
      <dgm:spPr/>
    </dgm:pt>
    <dgm:pt modelId="{EB0A8713-1CBC-4C61-A1E3-31F6DD0F4265}" type="pres">
      <dgm:prSet presAssocID="{8F13F55B-FDE5-4CB6-985C-E667957F3471}" presName="conn2-1" presStyleLbl="parChTrans1D2" presStyleIdx="4" presStyleCnt="5"/>
      <dgm:spPr/>
    </dgm:pt>
    <dgm:pt modelId="{0C3DC232-8DB2-46A9-B92B-7C342C4419DD}" type="pres">
      <dgm:prSet presAssocID="{8F13F55B-FDE5-4CB6-985C-E667957F3471}" presName="connTx" presStyleLbl="parChTrans1D2" presStyleIdx="4" presStyleCnt="5"/>
      <dgm:spPr/>
    </dgm:pt>
    <dgm:pt modelId="{885CC981-C8E2-4218-98A4-5C50C20DD902}" type="pres">
      <dgm:prSet presAssocID="{2AE27479-F6DB-487C-B859-5E9D878F20FB}" presName="root2" presStyleCnt="0"/>
      <dgm:spPr/>
    </dgm:pt>
    <dgm:pt modelId="{78C492CF-246E-415C-86FC-91FA95159C71}" type="pres">
      <dgm:prSet presAssocID="{2AE27479-F6DB-487C-B859-5E9D878F20FB}" presName="LevelTwoTextNode" presStyleLbl="node2" presStyleIdx="4" presStyleCnt="5" custScaleX="299656" custScaleY="76857">
        <dgm:presLayoutVars>
          <dgm:chPref val="3"/>
        </dgm:presLayoutVars>
      </dgm:prSet>
      <dgm:spPr/>
    </dgm:pt>
    <dgm:pt modelId="{D3CBE6EB-0C62-4A56-85B2-0445053B7CDA}" type="pres">
      <dgm:prSet presAssocID="{2AE27479-F6DB-487C-B859-5E9D878F20FB}" presName="level3hierChild" presStyleCnt="0"/>
      <dgm:spPr/>
    </dgm:pt>
  </dgm:ptLst>
  <dgm:cxnLst>
    <dgm:cxn modelId="{13BFBD58-9E59-4656-8480-6FE6634FA397}" type="presOf" srcId="{8F13F55B-FDE5-4CB6-985C-E667957F3471}" destId="{0C3DC232-8DB2-46A9-B92B-7C342C4419DD}" srcOrd="1" destOrd="0" presId="urn:microsoft.com/office/officeart/2008/layout/HorizontalMultiLevelHierarchy"/>
    <dgm:cxn modelId="{087C77AE-A5A9-4A41-8799-BCE1E3FADB97}" srcId="{413AE5FC-BEBC-4130-BCB9-74F0EB4396E8}" destId="{F0A6A16A-AAB4-41D0-BCC0-1E2370FE0814}" srcOrd="2" destOrd="0" parTransId="{DAC2F155-EAE1-4CC6-A340-6EA34CF5BEC1}" sibTransId="{B34D8607-5823-40E6-A64D-74399FE833CD}"/>
    <dgm:cxn modelId="{EA91840E-0D21-48EA-A7D8-665BE94132C2}" srcId="{864283ED-ACC3-4B3C-91FA-1D09E19554D5}" destId="{413AE5FC-BEBC-4130-BCB9-74F0EB4396E8}" srcOrd="0" destOrd="0" parTransId="{0D8056E8-DF10-40B4-8E90-ED71B1FBDCAA}" sibTransId="{F2DEADC0-51C0-46B8-BB55-036FF7457B3E}"/>
    <dgm:cxn modelId="{C7482434-D6A8-43A1-9295-C412E0C08284}" type="presOf" srcId="{5AFE8374-3D45-4070-8A07-4B7C813197C2}" destId="{86895978-FC79-456F-9DEB-70071ACAD5AE}" srcOrd="1" destOrd="0" presId="urn:microsoft.com/office/officeart/2008/layout/HorizontalMultiLevelHierarchy"/>
    <dgm:cxn modelId="{B182FD7A-5687-4468-B24C-4B99C1100D83}" type="presOf" srcId="{B8B86FF3-854F-4278-BD1B-815AB063D2E9}" destId="{2DF4F112-9ACA-4968-84F2-4CA6C61654D8}" srcOrd="0" destOrd="0" presId="urn:microsoft.com/office/officeart/2008/layout/HorizontalMultiLevelHierarchy"/>
    <dgm:cxn modelId="{1FFD0479-BD66-4B4B-8F0A-35F03DFE1A74}" type="presOf" srcId="{163EDA96-7FFB-43C6-951F-AB8865FEA7EB}" destId="{DAD9B1D9-1509-4B63-8837-19A816EB284F}" srcOrd="1" destOrd="0" presId="urn:microsoft.com/office/officeart/2008/layout/HorizontalMultiLevelHierarchy"/>
    <dgm:cxn modelId="{71E544BA-F473-4AE2-AEB8-0EBECEF073B1}" type="presOf" srcId="{413AE5FC-BEBC-4130-BCB9-74F0EB4396E8}" destId="{EE5638D5-B796-466D-89D1-7C87285AD8DC}" srcOrd="0" destOrd="0" presId="urn:microsoft.com/office/officeart/2008/layout/HorizontalMultiLevelHierarchy"/>
    <dgm:cxn modelId="{48A7AA49-58A9-47B4-9CB7-6DDDE190FFE8}" type="presOf" srcId="{856EF106-7D2D-419E-9EC1-0CD609AAF7A1}" destId="{C5FEDD5A-9857-48F0-AF15-59A6906E8CF9}" srcOrd="0" destOrd="0" presId="urn:microsoft.com/office/officeart/2008/layout/HorizontalMultiLevelHierarchy"/>
    <dgm:cxn modelId="{CC76933D-175E-496A-B057-E2E33B725FAF}" type="presOf" srcId="{163EDA96-7FFB-43C6-951F-AB8865FEA7EB}" destId="{74F635EC-C68B-4BBD-88DE-0F323B6E1837}" srcOrd="0" destOrd="0" presId="urn:microsoft.com/office/officeart/2008/layout/HorizontalMultiLevelHierarchy"/>
    <dgm:cxn modelId="{D1DF24CB-7151-4B7C-BB41-07876C2E75E6}" srcId="{413AE5FC-BEBC-4130-BCB9-74F0EB4396E8}" destId="{2AE27479-F6DB-487C-B859-5E9D878F20FB}" srcOrd="4" destOrd="0" parTransId="{8F13F55B-FDE5-4CB6-985C-E667957F3471}" sibTransId="{F6B89660-2AB1-46C9-BD5B-E35356349FEE}"/>
    <dgm:cxn modelId="{772BF685-5924-4F32-8B31-EEA1D9BBED29}" type="presOf" srcId="{2AE27479-F6DB-487C-B859-5E9D878F20FB}" destId="{78C492CF-246E-415C-86FC-91FA95159C71}" srcOrd="0" destOrd="0" presId="urn:microsoft.com/office/officeart/2008/layout/HorizontalMultiLevelHierarchy"/>
    <dgm:cxn modelId="{3B13F7C7-81F3-4A2A-9771-28571F65F1FE}" type="presOf" srcId="{DAC2F155-EAE1-4CC6-A340-6EA34CF5BEC1}" destId="{56C9F6AD-AFEA-4B73-B2E0-58CB0B82FA65}" srcOrd="1" destOrd="0" presId="urn:microsoft.com/office/officeart/2008/layout/HorizontalMultiLevelHierarchy"/>
    <dgm:cxn modelId="{0C1E95CC-0590-4480-9D76-92E711A024F6}" type="presOf" srcId="{C7BE8372-F0BC-4AF0-8577-E09525608BF2}" destId="{31D58FD1-8123-4750-B096-6CF9DF0847DF}" srcOrd="0" destOrd="0" presId="urn:microsoft.com/office/officeart/2008/layout/HorizontalMultiLevelHierarchy"/>
    <dgm:cxn modelId="{943022F5-9E5F-45F1-88EE-E090798957FA}" type="presOf" srcId="{5AFE8374-3D45-4070-8A07-4B7C813197C2}" destId="{A0A72EDF-5AC6-43DF-B38A-2BF16915A374}" srcOrd="0" destOrd="0" presId="urn:microsoft.com/office/officeart/2008/layout/HorizontalMultiLevelHierarchy"/>
    <dgm:cxn modelId="{38F54A50-BB10-4298-8A70-0B1962E4DAE0}" type="presOf" srcId="{8F13F55B-FDE5-4CB6-985C-E667957F3471}" destId="{EB0A8713-1CBC-4C61-A1E3-31F6DD0F4265}" srcOrd="0" destOrd="0" presId="urn:microsoft.com/office/officeart/2008/layout/HorizontalMultiLevelHierarchy"/>
    <dgm:cxn modelId="{059F3E43-2090-47EE-9139-403C6FB346B1}" type="presOf" srcId="{864283ED-ACC3-4B3C-91FA-1D09E19554D5}" destId="{FDDA3184-0E76-45BB-809A-53E30F8669E8}" srcOrd="0" destOrd="0" presId="urn:microsoft.com/office/officeart/2008/layout/HorizontalMultiLevelHierarchy"/>
    <dgm:cxn modelId="{5685387E-5EE0-466A-A556-2D4716F472A6}" srcId="{413AE5FC-BEBC-4130-BCB9-74F0EB4396E8}" destId="{856EF106-7D2D-419E-9EC1-0CD609AAF7A1}" srcOrd="3" destOrd="0" parTransId="{163EDA96-7FFB-43C6-951F-AB8865FEA7EB}" sibTransId="{D95A1582-80A1-45F5-B8CD-A6408541CF2B}"/>
    <dgm:cxn modelId="{70436FD1-3690-4952-AA34-6F07D2E7148F}" type="presOf" srcId="{DAC2F155-EAE1-4CC6-A340-6EA34CF5BEC1}" destId="{AAD810EC-A6B4-4A51-9F8D-89FEC314AC71}" srcOrd="0" destOrd="0" presId="urn:microsoft.com/office/officeart/2008/layout/HorizontalMultiLevelHierarchy"/>
    <dgm:cxn modelId="{10D1FAB9-D134-426E-9D9B-2D3F664F310A}" type="presOf" srcId="{F0A6A16A-AAB4-41D0-BCC0-1E2370FE0814}" destId="{C2A03C5E-AB25-4209-9071-67CB4770F770}" srcOrd="0" destOrd="0" presId="urn:microsoft.com/office/officeart/2008/layout/HorizontalMultiLevelHierarchy"/>
    <dgm:cxn modelId="{8FE05D05-D9C3-4FAC-A880-430A239DAEA7}" type="presOf" srcId="{C7BE8372-F0BC-4AF0-8577-E09525608BF2}" destId="{225421C8-67D6-4083-930E-ED34C5702ED8}" srcOrd="1" destOrd="0" presId="urn:microsoft.com/office/officeart/2008/layout/HorizontalMultiLevelHierarchy"/>
    <dgm:cxn modelId="{98B1E3B0-4CC1-4F5C-B65D-F676BB414C07}" srcId="{413AE5FC-BEBC-4130-BCB9-74F0EB4396E8}" destId="{B3CE5138-E562-4F08-A88A-5D4EA395182F}" srcOrd="0" destOrd="0" parTransId="{5AFE8374-3D45-4070-8A07-4B7C813197C2}" sibTransId="{AF73ED9F-2A70-42AC-9C41-2069FFC42D9E}"/>
    <dgm:cxn modelId="{8E91BD96-BAFA-4ACE-9ADE-1FEFB9566226}" srcId="{413AE5FC-BEBC-4130-BCB9-74F0EB4396E8}" destId="{B8B86FF3-854F-4278-BD1B-815AB063D2E9}" srcOrd="1" destOrd="0" parTransId="{C7BE8372-F0BC-4AF0-8577-E09525608BF2}" sibTransId="{4D4C9222-7EEE-4407-B7AF-428FC741E41E}"/>
    <dgm:cxn modelId="{F48DE7B0-C983-4AB3-9903-67AA5D41CCD0}" type="presOf" srcId="{B3CE5138-E562-4F08-A88A-5D4EA395182F}" destId="{8D92715E-F642-401B-96C1-F6537EBA993E}" srcOrd="0" destOrd="0" presId="urn:microsoft.com/office/officeart/2008/layout/HorizontalMultiLevelHierarchy"/>
    <dgm:cxn modelId="{FD90F13F-297E-4F52-8272-9806BF38A112}" type="presParOf" srcId="{FDDA3184-0E76-45BB-809A-53E30F8669E8}" destId="{AC7300FE-18F8-446E-85E1-D3E21B6C6A35}" srcOrd="0" destOrd="0" presId="urn:microsoft.com/office/officeart/2008/layout/HorizontalMultiLevelHierarchy"/>
    <dgm:cxn modelId="{A43E8262-B740-4283-97AB-E3C4C31E25A0}" type="presParOf" srcId="{AC7300FE-18F8-446E-85E1-D3E21B6C6A35}" destId="{EE5638D5-B796-466D-89D1-7C87285AD8DC}" srcOrd="0" destOrd="0" presId="urn:microsoft.com/office/officeart/2008/layout/HorizontalMultiLevelHierarchy"/>
    <dgm:cxn modelId="{7A66EB4D-8B66-4599-AAA9-133EFDCB3A16}" type="presParOf" srcId="{AC7300FE-18F8-446E-85E1-D3E21B6C6A35}" destId="{552988BF-229D-4E74-8012-AEB26D738DF5}" srcOrd="1" destOrd="0" presId="urn:microsoft.com/office/officeart/2008/layout/HorizontalMultiLevelHierarchy"/>
    <dgm:cxn modelId="{217DAFD9-4B8E-4243-AC6B-363E3BA40822}" type="presParOf" srcId="{552988BF-229D-4E74-8012-AEB26D738DF5}" destId="{A0A72EDF-5AC6-43DF-B38A-2BF16915A374}" srcOrd="0" destOrd="0" presId="urn:microsoft.com/office/officeart/2008/layout/HorizontalMultiLevelHierarchy"/>
    <dgm:cxn modelId="{ED1E469B-B440-465F-811E-868420EBB13B}" type="presParOf" srcId="{A0A72EDF-5AC6-43DF-B38A-2BF16915A374}" destId="{86895978-FC79-456F-9DEB-70071ACAD5AE}" srcOrd="0" destOrd="0" presId="urn:microsoft.com/office/officeart/2008/layout/HorizontalMultiLevelHierarchy"/>
    <dgm:cxn modelId="{4ED52C09-BA5A-48BA-A506-6CEA91686933}" type="presParOf" srcId="{552988BF-229D-4E74-8012-AEB26D738DF5}" destId="{5741DB52-D5DC-4FAA-9E34-D52A7287A9A5}" srcOrd="1" destOrd="0" presId="urn:microsoft.com/office/officeart/2008/layout/HorizontalMultiLevelHierarchy"/>
    <dgm:cxn modelId="{6C2BA1DD-28DD-41D3-9FC8-D9DC6086FB0B}" type="presParOf" srcId="{5741DB52-D5DC-4FAA-9E34-D52A7287A9A5}" destId="{8D92715E-F642-401B-96C1-F6537EBA993E}" srcOrd="0" destOrd="0" presId="urn:microsoft.com/office/officeart/2008/layout/HorizontalMultiLevelHierarchy"/>
    <dgm:cxn modelId="{DA3CE6E1-0569-4517-B4AE-51FB60E4BE18}" type="presParOf" srcId="{5741DB52-D5DC-4FAA-9E34-D52A7287A9A5}" destId="{DCFBC300-3CF0-4622-BD57-07C2A38A4537}" srcOrd="1" destOrd="0" presId="urn:microsoft.com/office/officeart/2008/layout/HorizontalMultiLevelHierarchy"/>
    <dgm:cxn modelId="{20232EDC-8182-4DE2-BC6C-C2C3C0E6B222}" type="presParOf" srcId="{552988BF-229D-4E74-8012-AEB26D738DF5}" destId="{31D58FD1-8123-4750-B096-6CF9DF0847DF}" srcOrd="2" destOrd="0" presId="urn:microsoft.com/office/officeart/2008/layout/HorizontalMultiLevelHierarchy"/>
    <dgm:cxn modelId="{25F027F7-B317-43CD-9E08-482C6403F6B4}" type="presParOf" srcId="{31D58FD1-8123-4750-B096-6CF9DF0847DF}" destId="{225421C8-67D6-4083-930E-ED34C5702ED8}" srcOrd="0" destOrd="0" presId="urn:microsoft.com/office/officeart/2008/layout/HorizontalMultiLevelHierarchy"/>
    <dgm:cxn modelId="{98FF6B6D-FA76-4D96-8A1C-5E74154E6F8B}" type="presParOf" srcId="{552988BF-229D-4E74-8012-AEB26D738DF5}" destId="{D75BBD49-9B4C-46CD-BB9B-F21309E600AF}" srcOrd="3" destOrd="0" presId="urn:microsoft.com/office/officeart/2008/layout/HorizontalMultiLevelHierarchy"/>
    <dgm:cxn modelId="{95246BDB-B3A9-472B-A841-CAB9E4CD2DA2}" type="presParOf" srcId="{D75BBD49-9B4C-46CD-BB9B-F21309E600AF}" destId="{2DF4F112-9ACA-4968-84F2-4CA6C61654D8}" srcOrd="0" destOrd="0" presId="urn:microsoft.com/office/officeart/2008/layout/HorizontalMultiLevelHierarchy"/>
    <dgm:cxn modelId="{3A08C36C-DFA7-4859-A2E6-52674296E47C}" type="presParOf" srcId="{D75BBD49-9B4C-46CD-BB9B-F21309E600AF}" destId="{CE8324B7-BA70-4931-AA81-7C159B416500}" srcOrd="1" destOrd="0" presId="urn:microsoft.com/office/officeart/2008/layout/HorizontalMultiLevelHierarchy"/>
    <dgm:cxn modelId="{606C4EEE-6D96-48D0-9745-6A6FAFAD2B27}" type="presParOf" srcId="{552988BF-229D-4E74-8012-AEB26D738DF5}" destId="{AAD810EC-A6B4-4A51-9F8D-89FEC314AC71}" srcOrd="4" destOrd="0" presId="urn:microsoft.com/office/officeart/2008/layout/HorizontalMultiLevelHierarchy"/>
    <dgm:cxn modelId="{00F240A3-52A7-4940-B841-7D5434F53ADB}" type="presParOf" srcId="{AAD810EC-A6B4-4A51-9F8D-89FEC314AC71}" destId="{56C9F6AD-AFEA-4B73-B2E0-58CB0B82FA65}" srcOrd="0" destOrd="0" presId="urn:microsoft.com/office/officeart/2008/layout/HorizontalMultiLevelHierarchy"/>
    <dgm:cxn modelId="{DFAA929D-3106-4965-ADFE-71695A262A9E}" type="presParOf" srcId="{552988BF-229D-4E74-8012-AEB26D738DF5}" destId="{4523F215-C9B0-448F-9A68-28659D3FB6A2}" srcOrd="5" destOrd="0" presId="urn:microsoft.com/office/officeart/2008/layout/HorizontalMultiLevelHierarchy"/>
    <dgm:cxn modelId="{354B9BE1-B66C-4957-AD36-62F950279F12}" type="presParOf" srcId="{4523F215-C9B0-448F-9A68-28659D3FB6A2}" destId="{C2A03C5E-AB25-4209-9071-67CB4770F770}" srcOrd="0" destOrd="0" presId="urn:microsoft.com/office/officeart/2008/layout/HorizontalMultiLevelHierarchy"/>
    <dgm:cxn modelId="{FE6397D2-5E44-4FA7-98C5-F5F4C5C7CA65}" type="presParOf" srcId="{4523F215-C9B0-448F-9A68-28659D3FB6A2}" destId="{A420E5B7-3DD3-4416-A6E5-F83A8982CE60}" srcOrd="1" destOrd="0" presId="urn:microsoft.com/office/officeart/2008/layout/HorizontalMultiLevelHierarchy"/>
    <dgm:cxn modelId="{0A47AEA6-B61A-4851-AEAD-A7247EA83831}" type="presParOf" srcId="{552988BF-229D-4E74-8012-AEB26D738DF5}" destId="{74F635EC-C68B-4BBD-88DE-0F323B6E1837}" srcOrd="6" destOrd="0" presId="urn:microsoft.com/office/officeart/2008/layout/HorizontalMultiLevelHierarchy"/>
    <dgm:cxn modelId="{AD9EC3FF-75CC-4D29-A38F-336F3B017749}" type="presParOf" srcId="{74F635EC-C68B-4BBD-88DE-0F323B6E1837}" destId="{DAD9B1D9-1509-4B63-8837-19A816EB284F}" srcOrd="0" destOrd="0" presId="urn:microsoft.com/office/officeart/2008/layout/HorizontalMultiLevelHierarchy"/>
    <dgm:cxn modelId="{6D5A0A62-2ED5-4884-B4F1-468C59C52B69}" type="presParOf" srcId="{552988BF-229D-4E74-8012-AEB26D738DF5}" destId="{494A66A4-C729-4F75-B8FE-8D32D5F93E82}" srcOrd="7" destOrd="0" presId="urn:microsoft.com/office/officeart/2008/layout/HorizontalMultiLevelHierarchy"/>
    <dgm:cxn modelId="{24E73545-47CC-487E-BC82-32877402E518}" type="presParOf" srcId="{494A66A4-C729-4F75-B8FE-8D32D5F93E82}" destId="{C5FEDD5A-9857-48F0-AF15-59A6906E8CF9}" srcOrd="0" destOrd="0" presId="urn:microsoft.com/office/officeart/2008/layout/HorizontalMultiLevelHierarchy"/>
    <dgm:cxn modelId="{E1430200-2F37-4FAA-8181-AE94936964EA}" type="presParOf" srcId="{494A66A4-C729-4F75-B8FE-8D32D5F93E82}" destId="{843C839D-CA50-4E60-A350-1957DC011C7B}" srcOrd="1" destOrd="0" presId="urn:microsoft.com/office/officeart/2008/layout/HorizontalMultiLevelHierarchy"/>
    <dgm:cxn modelId="{4349FD65-1A3A-4E93-9F67-7FF6B5F69E3A}" type="presParOf" srcId="{552988BF-229D-4E74-8012-AEB26D738DF5}" destId="{EB0A8713-1CBC-4C61-A1E3-31F6DD0F4265}" srcOrd="8" destOrd="0" presId="urn:microsoft.com/office/officeart/2008/layout/HorizontalMultiLevelHierarchy"/>
    <dgm:cxn modelId="{CBD8FA29-20B9-4CB6-B0C8-7401F335D25D}" type="presParOf" srcId="{EB0A8713-1CBC-4C61-A1E3-31F6DD0F4265}" destId="{0C3DC232-8DB2-46A9-B92B-7C342C4419DD}" srcOrd="0" destOrd="0" presId="urn:microsoft.com/office/officeart/2008/layout/HorizontalMultiLevelHierarchy"/>
    <dgm:cxn modelId="{07BE4FF7-D5BA-472B-B893-46C0781AC186}" type="presParOf" srcId="{552988BF-229D-4E74-8012-AEB26D738DF5}" destId="{885CC981-C8E2-4218-98A4-5C50C20DD902}" srcOrd="9" destOrd="0" presId="urn:microsoft.com/office/officeart/2008/layout/HorizontalMultiLevelHierarchy"/>
    <dgm:cxn modelId="{B318DF93-C197-4935-A7F2-A4214F27E700}" type="presParOf" srcId="{885CC981-C8E2-4218-98A4-5C50C20DD902}" destId="{78C492CF-246E-415C-86FC-91FA95159C71}" srcOrd="0" destOrd="0" presId="urn:microsoft.com/office/officeart/2008/layout/HorizontalMultiLevelHierarchy"/>
    <dgm:cxn modelId="{B099AA16-D4BA-4CA6-AE0D-6AA9D24B4BB2}" type="presParOf" srcId="{885CC981-C8E2-4218-98A4-5C50C20DD902}" destId="{D3CBE6EB-0C62-4A56-85B2-0445053B7CD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52FF6E-7C48-4F9D-92D0-475C3D61DD7E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733F22-E740-4AEB-9516-DFDBDA55585A}">
      <dgm:prSet phldrT="[Texto]"/>
      <dgm:spPr>
        <a:xfrm>
          <a:off x="621" y="0"/>
          <a:ext cx="2673507" cy="3496242"/>
        </a:xfrm>
        <a:prstGeom prst="roundRect">
          <a:avLst>
            <a:gd name="adj" fmla="val 5000"/>
          </a:avLst>
        </a:prstGeom>
        <a:gradFill rotWithShape="0">
          <a:gsLst>
            <a:gs pos="78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  <a:gs pos="0">
              <a:sysClr val="window" lastClr="FFFFFF"/>
            </a:gs>
          </a:gsLst>
          <a:lin ang="5400000" scaled="0"/>
        </a:gradFill>
        <a:ln w="25400" cap="flat" cmpd="sng" algn="ctr">
          <a:solidFill>
            <a:sysClr val="windowText" lastClr="000000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buNone/>
          </a:pPr>
          <a:r>
            <a:rPr lang="es-CO" b="1" dirty="0">
              <a:solidFill>
                <a:srgbClr val="009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OTORGAMIENTO</a:t>
          </a:r>
          <a:endParaRPr lang="es-ES" b="1" dirty="0">
            <a:solidFill>
              <a:srgbClr val="0099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6A2B260-B38D-4D92-A83D-8E12D5266242}" type="parTrans" cxnId="{FC3569E8-6BBE-4CAE-9281-C88CAB655621}">
      <dgm:prSet/>
      <dgm:spPr/>
      <dgm:t>
        <a:bodyPr/>
        <a:lstStyle/>
        <a:p>
          <a:endParaRPr lang="es-ES"/>
        </a:p>
      </dgm:t>
    </dgm:pt>
    <dgm:pt modelId="{F3F353BD-E02F-4C6C-A6F5-4B18429E14EE}" type="sibTrans" cxnId="{FC3569E8-6BBE-4CAE-9281-C88CAB655621}">
      <dgm:prSet/>
      <dgm:spPr/>
      <dgm:t>
        <a:bodyPr/>
        <a:lstStyle/>
        <a:p>
          <a:endParaRPr lang="es-ES"/>
        </a:p>
      </dgm:t>
    </dgm:pt>
    <dgm:pt modelId="{D38AF6AA-55D7-4CE2-9639-C014C9DCC842}">
      <dgm:prSet phldrT="[Texto]" custT="1"/>
      <dgm:spPr>
        <a:xfrm>
          <a:off x="535322" y="0"/>
          <a:ext cx="1991763" cy="3496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gm:spPr>
      <dgm:t>
        <a:bodyPr/>
        <a:lstStyle/>
        <a:p>
          <a:pPr algn="l">
            <a:buNone/>
          </a:pPr>
          <a:endParaRPr lang="es-CO" sz="800" b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just">
            <a:buNone/>
          </a:pPr>
          <a:r>
            <a:rPr lang="es-CO" sz="16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Evaluación de la capacidad de pago del deudor, codeudor, entre otros.</a:t>
          </a:r>
        </a:p>
        <a:p>
          <a:pPr algn="just">
            <a:buNone/>
          </a:pPr>
          <a:endParaRPr lang="es-CO" sz="800" b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just">
            <a:buNone/>
          </a:pPr>
          <a:r>
            <a:rPr lang="es-CO" sz="16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Evaluación de la capacidad de pago de las entidades públicas territoriales.</a:t>
          </a:r>
        </a:p>
        <a:p>
          <a:pPr algn="just">
            <a:buNone/>
          </a:pPr>
          <a:endParaRPr lang="es-CO" sz="800" b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just">
            <a:buNone/>
          </a:pPr>
          <a:r>
            <a:rPr lang="es-CO" sz="16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</a:t>
          </a:r>
          <a:r>
            <a:rPr lang="es-ES" sz="16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Informar, previo al desembolso al potencial deudor, las condiciones del contrato. </a:t>
          </a:r>
          <a:endParaRPr lang="es-CO" sz="1600" b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l">
            <a:buNone/>
          </a:pPr>
          <a:endParaRPr lang="es-ES" sz="1600" b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832BEF9-7BEC-469D-88E3-45543B606A0B}" type="parTrans" cxnId="{59F7C4AE-F0CE-42BD-A4FE-DC8DAAFDBD16}">
      <dgm:prSet/>
      <dgm:spPr/>
      <dgm:t>
        <a:bodyPr/>
        <a:lstStyle/>
        <a:p>
          <a:endParaRPr lang="es-ES"/>
        </a:p>
      </dgm:t>
    </dgm:pt>
    <dgm:pt modelId="{20FE5DD4-9E3B-41C0-BFFB-0AE95A1A0D49}" type="sibTrans" cxnId="{59F7C4AE-F0CE-42BD-A4FE-DC8DAAFDBD16}">
      <dgm:prSet/>
      <dgm:spPr/>
      <dgm:t>
        <a:bodyPr/>
        <a:lstStyle/>
        <a:p>
          <a:endParaRPr lang="es-ES"/>
        </a:p>
      </dgm:t>
    </dgm:pt>
    <dgm:pt modelId="{C57D678C-2770-457B-A228-02E108263970}">
      <dgm:prSet phldrT="[Texto]"/>
      <dgm:spPr>
        <a:xfrm>
          <a:off x="2767702" y="0"/>
          <a:ext cx="2673507" cy="3487933"/>
        </a:xfrm>
        <a:prstGeom prst="roundRect">
          <a:avLst>
            <a:gd name="adj" fmla="val 5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buNone/>
          </a:pPr>
          <a:r>
            <a:rPr lang="es-CO" b="1" dirty="0">
              <a:solidFill>
                <a:srgbClr val="009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SEGUIMIENTO</a:t>
          </a:r>
          <a:endParaRPr lang="es-ES" b="1" dirty="0">
            <a:solidFill>
              <a:srgbClr val="0099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71D1187-7417-4858-A8D7-E1CCA851B29F}" type="parTrans" cxnId="{40117B3D-606D-4FD0-9229-106E9FEA3EDC}">
      <dgm:prSet/>
      <dgm:spPr/>
      <dgm:t>
        <a:bodyPr/>
        <a:lstStyle/>
        <a:p>
          <a:endParaRPr lang="es-ES"/>
        </a:p>
      </dgm:t>
    </dgm:pt>
    <dgm:pt modelId="{5DFF01F6-DC4A-45E4-A02D-E62F1F608E1D}" type="sibTrans" cxnId="{40117B3D-606D-4FD0-9229-106E9FEA3EDC}">
      <dgm:prSet/>
      <dgm:spPr/>
      <dgm:t>
        <a:bodyPr/>
        <a:lstStyle/>
        <a:p>
          <a:endParaRPr lang="es-ES"/>
        </a:p>
      </dgm:t>
    </dgm:pt>
    <dgm:pt modelId="{83E665DC-8599-4ADC-B67F-3EFC302FB0A2}">
      <dgm:prSet phldrT="[Texto]" custT="1"/>
      <dgm:spPr>
        <a:xfrm>
          <a:off x="3302403" y="0"/>
          <a:ext cx="1991763" cy="34879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gm:spPr>
      <dgm:t>
        <a:bodyPr/>
        <a:lstStyle/>
        <a:p>
          <a:pPr algn="just">
            <a:buNone/>
          </a:pPr>
          <a:endParaRPr lang="es-CO" sz="1600" b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just">
            <a:buNone/>
          </a:pPr>
          <a:r>
            <a:rPr lang="es-CO" sz="16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Continuo monitoreo de las operaciones:</a:t>
          </a:r>
        </a:p>
        <a:p>
          <a:pPr algn="just">
            <a:buNone/>
          </a:pPr>
          <a:endParaRPr lang="es-CO" sz="900" b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just">
            <a:buNone/>
          </a:pPr>
          <a:r>
            <a:rPr lang="es-CO" sz="16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Condiciones de servicio de la deuda.</a:t>
          </a:r>
          <a:endParaRPr lang="es-ES" sz="1600" b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416A443-59A9-4B2E-9224-4B79FF204984}" type="parTrans" cxnId="{2F9D7C60-E597-4651-BE18-918CC56EB450}">
      <dgm:prSet/>
      <dgm:spPr/>
      <dgm:t>
        <a:bodyPr/>
        <a:lstStyle/>
        <a:p>
          <a:endParaRPr lang="es-ES"/>
        </a:p>
      </dgm:t>
    </dgm:pt>
    <dgm:pt modelId="{E82D13EA-C711-41D4-ACC9-085D3E642A0E}" type="sibTrans" cxnId="{2F9D7C60-E597-4651-BE18-918CC56EB450}">
      <dgm:prSet/>
      <dgm:spPr/>
      <dgm:t>
        <a:bodyPr/>
        <a:lstStyle/>
        <a:p>
          <a:endParaRPr lang="es-ES"/>
        </a:p>
      </dgm:t>
    </dgm:pt>
    <dgm:pt modelId="{BD6CF2E2-4F07-4D4A-835A-29A83A195F96}">
      <dgm:prSet phldrT="[Texto]"/>
      <dgm:spPr>
        <a:xfrm>
          <a:off x="5534782" y="0"/>
          <a:ext cx="2673507" cy="3496242"/>
        </a:xfrm>
        <a:prstGeom prst="roundRect">
          <a:avLst>
            <a:gd name="adj" fmla="val 5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buNone/>
          </a:pPr>
          <a:r>
            <a:rPr lang="es-CO" b="1" dirty="0">
              <a:solidFill>
                <a:srgbClr val="009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RECUPERACIÓN</a:t>
          </a:r>
          <a:endParaRPr lang="es-ES" b="1" dirty="0">
            <a:solidFill>
              <a:srgbClr val="0099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A24FB76-4A8C-4DE2-8E56-7DA4F4B03808}" type="parTrans" cxnId="{923F3EBC-8EC9-49C0-9526-4FD32C4CC0A3}">
      <dgm:prSet/>
      <dgm:spPr/>
      <dgm:t>
        <a:bodyPr/>
        <a:lstStyle/>
        <a:p>
          <a:endParaRPr lang="es-ES"/>
        </a:p>
      </dgm:t>
    </dgm:pt>
    <dgm:pt modelId="{84622559-9A84-45BB-9A84-6710ADADE25A}" type="sibTrans" cxnId="{923F3EBC-8EC9-49C0-9526-4FD32C4CC0A3}">
      <dgm:prSet/>
      <dgm:spPr/>
      <dgm:t>
        <a:bodyPr/>
        <a:lstStyle/>
        <a:p>
          <a:endParaRPr lang="es-ES"/>
        </a:p>
      </dgm:t>
    </dgm:pt>
    <dgm:pt modelId="{520D35A3-0DF1-4752-ADFC-5051E02C3CC9}">
      <dgm:prSet phldrT="[Texto]" custT="1"/>
      <dgm:spPr>
        <a:xfrm>
          <a:off x="6069484" y="0"/>
          <a:ext cx="1991763" cy="3496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gm:spPr>
      <dgm:t>
        <a:bodyPr/>
        <a:lstStyle/>
        <a:p>
          <a:pPr algn="just">
            <a:buNone/>
          </a:pPr>
          <a:r>
            <a:rPr lang="es-CO" sz="16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  <a:p>
          <a:pPr algn="just">
            <a:buNone/>
          </a:pPr>
          <a:endParaRPr lang="es-CO" sz="1600" b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just">
            <a:buNone/>
          </a:pPr>
          <a:endParaRPr lang="es-CO" sz="1600" b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just">
            <a:buNone/>
          </a:pPr>
          <a:endParaRPr lang="es-CO" sz="1600" b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just">
            <a:buNone/>
          </a:pPr>
          <a:r>
            <a:rPr lang="es-CO" sz="16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Contar con procedimientos para maximizar la recuperación del crédito.</a:t>
          </a:r>
        </a:p>
        <a:p>
          <a:pPr algn="just">
            <a:buNone/>
          </a:pPr>
          <a:endParaRPr lang="es-ES" sz="1600" b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938B2B6-F606-48A3-ABFA-7DFE2DEEA384}" type="parTrans" cxnId="{682B95B7-979C-4590-B923-B9CF549A2DA3}">
      <dgm:prSet/>
      <dgm:spPr/>
      <dgm:t>
        <a:bodyPr/>
        <a:lstStyle/>
        <a:p>
          <a:endParaRPr lang="es-ES"/>
        </a:p>
      </dgm:t>
    </dgm:pt>
    <dgm:pt modelId="{2372F731-56A0-445B-AC3E-917161535416}" type="sibTrans" cxnId="{682B95B7-979C-4590-B923-B9CF549A2DA3}">
      <dgm:prSet/>
      <dgm:spPr/>
      <dgm:t>
        <a:bodyPr/>
        <a:lstStyle/>
        <a:p>
          <a:endParaRPr lang="es-ES"/>
        </a:p>
      </dgm:t>
    </dgm:pt>
    <dgm:pt modelId="{1AFAD03C-F94D-45B2-9047-E324CB07969B}">
      <dgm:prSet phldrT="[Texto]" custT="1"/>
      <dgm:spPr>
        <a:xfrm>
          <a:off x="3302403" y="0"/>
          <a:ext cx="1991763" cy="34879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gm:spPr>
      <dgm:t>
        <a:bodyPr/>
        <a:lstStyle/>
        <a:p>
          <a:pPr algn="just">
            <a:buNone/>
          </a:pPr>
          <a:endParaRPr lang="es-CO" sz="800" b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just">
            <a:buNone/>
          </a:pPr>
          <a:r>
            <a:rPr lang="es-CO" sz="16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Medidas oportunas para mitigar los riesgos del deudor.</a:t>
          </a:r>
        </a:p>
        <a:p>
          <a:pPr algn="just">
            <a:buNone/>
          </a:pPr>
          <a:endParaRPr lang="es-CO" sz="1200" b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just">
            <a:buNone/>
          </a:pPr>
          <a:r>
            <a:rPr lang="es-CO" sz="16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 metodología debe ser evaluada una vez al año.</a:t>
          </a:r>
        </a:p>
        <a:p>
          <a:pPr>
            <a:buNone/>
          </a:pPr>
          <a:endParaRPr lang="es-CO" b="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688AF91-C572-4A48-9E01-7B0CEBA18C93}" type="parTrans" cxnId="{FE88F0DE-DFB9-40FD-A187-4D4D5699A213}">
      <dgm:prSet/>
      <dgm:spPr/>
      <dgm:t>
        <a:bodyPr/>
        <a:lstStyle/>
        <a:p>
          <a:endParaRPr lang="es-ES"/>
        </a:p>
      </dgm:t>
    </dgm:pt>
    <dgm:pt modelId="{6CA4DBFE-8004-46C2-86B5-0A1FB09C34D7}" type="sibTrans" cxnId="{FE88F0DE-DFB9-40FD-A187-4D4D5699A213}">
      <dgm:prSet/>
      <dgm:spPr/>
      <dgm:t>
        <a:bodyPr/>
        <a:lstStyle/>
        <a:p>
          <a:endParaRPr lang="es-ES"/>
        </a:p>
      </dgm:t>
    </dgm:pt>
    <dgm:pt modelId="{1A217E9E-1BBE-49A9-8E83-774F4223FB44}" type="pres">
      <dgm:prSet presAssocID="{8C52FF6E-7C48-4F9D-92D0-475C3D61DD7E}" presName="Name0" presStyleCnt="0">
        <dgm:presLayoutVars>
          <dgm:dir/>
          <dgm:animLvl val="lvl"/>
          <dgm:resizeHandles val="exact"/>
        </dgm:presLayoutVars>
      </dgm:prSet>
      <dgm:spPr/>
    </dgm:pt>
    <dgm:pt modelId="{5D473E09-5B6E-4262-A3BF-CDC86C0D8AE1}" type="pres">
      <dgm:prSet presAssocID="{CB733F22-E740-4AEB-9516-DFDBDA55585A}" presName="compositeNode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9806025-9385-43F9-A2D5-A0E8C9B92E80}" type="pres">
      <dgm:prSet presAssocID="{CB733F22-E740-4AEB-9516-DFDBDA55585A}" presName="bgRect" presStyleLbl="node1" presStyleIdx="0" presStyleCnt="3" custScaleY="108978" custLinFactNeighborY="-15582"/>
      <dgm:spPr/>
    </dgm:pt>
    <dgm:pt modelId="{6AB1A2DE-9C47-456F-BDF8-FE90EF78AA36}" type="pres">
      <dgm:prSet presAssocID="{CB733F22-E740-4AEB-9516-DFDBDA55585A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1DBDA9C4-3EB2-417A-9997-F97AAB634D83}" type="pres">
      <dgm:prSet presAssocID="{CB733F22-E740-4AEB-9516-DFDBDA55585A}" presName="childNode" presStyleLbl="node1" presStyleIdx="0" presStyleCnt="3">
        <dgm:presLayoutVars>
          <dgm:bulletEnabled val="1"/>
        </dgm:presLayoutVars>
      </dgm:prSet>
      <dgm:spPr/>
    </dgm:pt>
    <dgm:pt modelId="{8CCEF92E-185F-4D09-9F98-CF511F88C272}" type="pres">
      <dgm:prSet presAssocID="{F3F353BD-E02F-4C6C-A6F5-4B18429E14EE}" presName="h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594DC31-A1D7-4679-8715-FD304364E9EA}" type="pres">
      <dgm:prSet presAssocID="{F3F353BD-E02F-4C6C-A6F5-4B18429E14EE}" presName="vProc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E94F959-832C-456E-8577-D3D34FBA588A}" type="pres">
      <dgm:prSet presAssocID="{F3F353BD-E02F-4C6C-A6F5-4B18429E14EE}" presName="vSp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E6117EF-7FEC-4409-8015-CECBBBFF1141}" type="pres">
      <dgm:prSet presAssocID="{F3F353BD-E02F-4C6C-A6F5-4B18429E14EE}" presName="simulatedConn" presStyleLbl="solidFgAcc1" presStyleIdx="0" presStyleCnt="2"/>
      <dgm:spPr>
        <a:xfrm rot="5400000">
          <a:off x="2545285" y="2834181"/>
          <a:ext cx="471568" cy="401026"/>
        </a:xfrm>
        <a:prstGeom prst="flowChartExtract">
          <a:avLst/>
        </a:prstGeom>
        <a:solidFill>
          <a:schemeClr val="tx1"/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</dgm:pt>
    <dgm:pt modelId="{90632FD5-3D10-4956-A9DA-25B7CA0CB662}" type="pres">
      <dgm:prSet presAssocID="{F3F353BD-E02F-4C6C-A6F5-4B18429E14EE}" presName="vSp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DC37633-D770-4ABD-B69E-7B43886EBA6A}" type="pres">
      <dgm:prSet presAssocID="{F3F353BD-E02F-4C6C-A6F5-4B18429E14EE}" presName="sibTran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E9A174F-25A4-4873-BF66-467DEF815A90}" type="pres">
      <dgm:prSet presAssocID="{C57D678C-2770-457B-A228-02E108263970}" presName="compositeNode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7B5D7AF-FED3-45FA-BDAF-4F833B568600}" type="pres">
      <dgm:prSet presAssocID="{C57D678C-2770-457B-A228-02E108263970}" presName="bgRect" presStyleLbl="node1" presStyleIdx="1" presStyleCnt="3" custScaleY="108719" custLinFactNeighborY="-11093"/>
      <dgm:spPr/>
    </dgm:pt>
    <dgm:pt modelId="{F984E202-DA08-4C97-A096-73ECE330CF4E}" type="pres">
      <dgm:prSet presAssocID="{C57D678C-2770-457B-A228-02E108263970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B0DC6072-9878-47E8-B505-D1A92EACF170}" type="pres">
      <dgm:prSet presAssocID="{C57D678C-2770-457B-A228-02E108263970}" presName="childNode" presStyleLbl="node1" presStyleIdx="1" presStyleCnt="3">
        <dgm:presLayoutVars>
          <dgm:bulletEnabled val="1"/>
        </dgm:presLayoutVars>
      </dgm:prSet>
      <dgm:spPr/>
    </dgm:pt>
    <dgm:pt modelId="{7783DCD4-26E1-4FC7-A43C-B263C67F5084}" type="pres">
      <dgm:prSet presAssocID="{5DFF01F6-DC4A-45E4-A02D-E62F1F608E1D}" presName="h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2A82E89-16D1-4ACA-BBEC-83670F18B7DF}" type="pres">
      <dgm:prSet presAssocID="{5DFF01F6-DC4A-45E4-A02D-E62F1F608E1D}" presName="vProc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D30E9C2-A35A-45E9-867D-2234F7CB9363}" type="pres">
      <dgm:prSet presAssocID="{5DFF01F6-DC4A-45E4-A02D-E62F1F608E1D}" presName="vSp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723313B-E478-4A53-8606-5FF52E407318}" type="pres">
      <dgm:prSet presAssocID="{5DFF01F6-DC4A-45E4-A02D-E62F1F608E1D}" presName="simulatedConn" presStyleLbl="solidFgAcc1" presStyleIdx="1" presStyleCnt="2"/>
      <dgm:spPr>
        <a:xfrm rot="5400000">
          <a:off x="5312366" y="2834181"/>
          <a:ext cx="471568" cy="401026"/>
        </a:xfrm>
        <a:prstGeom prst="flowChartExtract">
          <a:avLst/>
        </a:prstGeom>
        <a:solidFill>
          <a:schemeClr val="tx1"/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</dgm:pt>
    <dgm:pt modelId="{D08A9765-C2A6-4153-950D-0CECB107DC16}" type="pres">
      <dgm:prSet presAssocID="{5DFF01F6-DC4A-45E4-A02D-E62F1F608E1D}" presName="vSp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23BB32C7-7A33-4662-92FB-43D4EB3B72F4}" type="pres">
      <dgm:prSet presAssocID="{5DFF01F6-DC4A-45E4-A02D-E62F1F608E1D}" presName="sibTran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94147FA-CC87-4F10-A8A1-23037B07D455}" type="pres">
      <dgm:prSet presAssocID="{BD6CF2E2-4F07-4D4A-835A-29A83A195F96}" presName="compositeNode" presStyleCnt="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1BEE980-2824-49FD-B496-115439700F44}" type="pres">
      <dgm:prSet presAssocID="{BD6CF2E2-4F07-4D4A-835A-29A83A195F96}" presName="bgRect" presStyleLbl="node1" presStyleIdx="2" presStyleCnt="3" custScaleY="108978" custLinFactNeighborY="-11093"/>
      <dgm:spPr/>
    </dgm:pt>
    <dgm:pt modelId="{D54A5380-032E-43AE-8B5A-6216C459376F}" type="pres">
      <dgm:prSet presAssocID="{BD6CF2E2-4F07-4D4A-835A-29A83A195F96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0A4C760-A009-4445-9FF2-307AC3F34ADF}" type="pres">
      <dgm:prSet presAssocID="{BD6CF2E2-4F07-4D4A-835A-29A83A195F96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8A784617-12A5-4323-A6DC-F00AEFB9A3D2}" type="presOf" srcId="{BD6CF2E2-4F07-4D4A-835A-29A83A195F96}" destId="{11BEE980-2824-49FD-B496-115439700F44}" srcOrd="0" destOrd="0" presId="urn:microsoft.com/office/officeart/2005/8/layout/hProcess7#1"/>
    <dgm:cxn modelId="{11D19D13-D14C-47FA-8411-4D4B271099CD}" type="presOf" srcId="{CB733F22-E740-4AEB-9516-DFDBDA55585A}" destId="{6AB1A2DE-9C47-456F-BDF8-FE90EF78AA36}" srcOrd="1" destOrd="0" presId="urn:microsoft.com/office/officeart/2005/8/layout/hProcess7#1"/>
    <dgm:cxn modelId="{2F9D7C60-E597-4651-BE18-918CC56EB450}" srcId="{C57D678C-2770-457B-A228-02E108263970}" destId="{83E665DC-8599-4ADC-B67F-3EFC302FB0A2}" srcOrd="0" destOrd="0" parTransId="{3416A443-59A9-4B2E-9224-4B79FF204984}" sibTransId="{E82D13EA-C711-41D4-ACC9-085D3E642A0E}"/>
    <dgm:cxn modelId="{682B95B7-979C-4590-B923-B9CF549A2DA3}" srcId="{BD6CF2E2-4F07-4D4A-835A-29A83A195F96}" destId="{520D35A3-0DF1-4752-ADFC-5051E02C3CC9}" srcOrd="0" destOrd="0" parTransId="{5938B2B6-F606-48A3-ABFA-7DFE2DEEA384}" sibTransId="{2372F731-56A0-445B-AC3E-917161535416}"/>
    <dgm:cxn modelId="{BE35D575-9399-4203-AA4D-A910A81A6E87}" type="presOf" srcId="{D38AF6AA-55D7-4CE2-9639-C014C9DCC842}" destId="{1DBDA9C4-3EB2-417A-9997-F97AAB634D83}" srcOrd="0" destOrd="0" presId="urn:microsoft.com/office/officeart/2005/8/layout/hProcess7#1"/>
    <dgm:cxn modelId="{D1A597EB-2E38-401C-ACDA-717DAF94350D}" type="presOf" srcId="{83E665DC-8599-4ADC-B67F-3EFC302FB0A2}" destId="{B0DC6072-9878-47E8-B505-D1A92EACF170}" srcOrd="0" destOrd="0" presId="urn:microsoft.com/office/officeart/2005/8/layout/hProcess7#1"/>
    <dgm:cxn modelId="{59F7C4AE-F0CE-42BD-A4FE-DC8DAAFDBD16}" srcId="{CB733F22-E740-4AEB-9516-DFDBDA55585A}" destId="{D38AF6AA-55D7-4CE2-9639-C014C9DCC842}" srcOrd="0" destOrd="0" parTransId="{3832BEF9-7BEC-469D-88E3-45543B606A0B}" sibTransId="{20FE5DD4-9E3B-41C0-BFFB-0AE95A1A0D49}"/>
    <dgm:cxn modelId="{34E28C57-6202-4910-AB99-C746FEF9B021}" type="presOf" srcId="{8C52FF6E-7C48-4F9D-92D0-475C3D61DD7E}" destId="{1A217E9E-1BBE-49A9-8E83-774F4223FB44}" srcOrd="0" destOrd="0" presId="urn:microsoft.com/office/officeart/2005/8/layout/hProcess7#1"/>
    <dgm:cxn modelId="{923F3EBC-8EC9-49C0-9526-4FD32C4CC0A3}" srcId="{8C52FF6E-7C48-4F9D-92D0-475C3D61DD7E}" destId="{BD6CF2E2-4F07-4D4A-835A-29A83A195F96}" srcOrd="2" destOrd="0" parTransId="{AA24FB76-4A8C-4DE2-8E56-7DA4F4B03808}" sibTransId="{84622559-9A84-45BB-9A84-6710ADADE25A}"/>
    <dgm:cxn modelId="{209D0AF8-2412-4912-AD7E-148824CF71D1}" type="presOf" srcId="{C57D678C-2770-457B-A228-02E108263970}" destId="{67B5D7AF-FED3-45FA-BDAF-4F833B568600}" srcOrd="0" destOrd="0" presId="urn:microsoft.com/office/officeart/2005/8/layout/hProcess7#1"/>
    <dgm:cxn modelId="{0D53C23B-3415-431D-9D7D-E28E43F429FD}" type="presOf" srcId="{CB733F22-E740-4AEB-9516-DFDBDA55585A}" destId="{89806025-9385-43F9-A2D5-A0E8C9B92E80}" srcOrd="0" destOrd="0" presId="urn:microsoft.com/office/officeart/2005/8/layout/hProcess7#1"/>
    <dgm:cxn modelId="{9292E416-0C64-4FCA-9CDE-E5BB356E567C}" type="presOf" srcId="{C57D678C-2770-457B-A228-02E108263970}" destId="{F984E202-DA08-4C97-A096-73ECE330CF4E}" srcOrd="1" destOrd="0" presId="urn:microsoft.com/office/officeart/2005/8/layout/hProcess7#1"/>
    <dgm:cxn modelId="{8ABC5032-1139-4099-AD2A-A41043D3C1C0}" type="presOf" srcId="{BD6CF2E2-4F07-4D4A-835A-29A83A195F96}" destId="{D54A5380-032E-43AE-8B5A-6216C459376F}" srcOrd="1" destOrd="0" presId="urn:microsoft.com/office/officeart/2005/8/layout/hProcess7#1"/>
    <dgm:cxn modelId="{EE90EE71-28A5-4FD7-B337-7D079FD454FF}" type="presOf" srcId="{1AFAD03C-F94D-45B2-9047-E324CB07969B}" destId="{B0DC6072-9878-47E8-B505-D1A92EACF170}" srcOrd="0" destOrd="1" presId="urn:microsoft.com/office/officeart/2005/8/layout/hProcess7#1"/>
    <dgm:cxn modelId="{B99022FE-BA7C-4801-8197-D9CBD322DC44}" type="presOf" srcId="{520D35A3-0DF1-4752-ADFC-5051E02C3CC9}" destId="{20A4C760-A009-4445-9FF2-307AC3F34ADF}" srcOrd="0" destOrd="0" presId="urn:microsoft.com/office/officeart/2005/8/layout/hProcess7#1"/>
    <dgm:cxn modelId="{40117B3D-606D-4FD0-9229-106E9FEA3EDC}" srcId="{8C52FF6E-7C48-4F9D-92D0-475C3D61DD7E}" destId="{C57D678C-2770-457B-A228-02E108263970}" srcOrd="1" destOrd="0" parTransId="{971D1187-7417-4858-A8D7-E1CCA851B29F}" sibTransId="{5DFF01F6-DC4A-45E4-A02D-E62F1F608E1D}"/>
    <dgm:cxn modelId="{FC3569E8-6BBE-4CAE-9281-C88CAB655621}" srcId="{8C52FF6E-7C48-4F9D-92D0-475C3D61DD7E}" destId="{CB733F22-E740-4AEB-9516-DFDBDA55585A}" srcOrd="0" destOrd="0" parTransId="{56A2B260-B38D-4D92-A83D-8E12D5266242}" sibTransId="{F3F353BD-E02F-4C6C-A6F5-4B18429E14EE}"/>
    <dgm:cxn modelId="{FE88F0DE-DFB9-40FD-A187-4D4D5699A213}" srcId="{C57D678C-2770-457B-A228-02E108263970}" destId="{1AFAD03C-F94D-45B2-9047-E324CB07969B}" srcOrd="1" destOrd="0" parTransId="{D688AF91-C572-4A48-9E01-7B0CEBA18C93}" sibTransId="{6CA4DBFE-8004-46C2-86B5-0A1FB09C34D7}"/>
    <dgm:cxn modelId="{152BD5DA-B525-4667-87F2-62FAB8C263B5}" type="presParOf" srcId="{1A217E9E-1BBE-49A9-8E83-774F4223FB44}" destId="{5D473E09-5B6E-4262-A3BF-CDC86C0D8AE1}" srcOrd="0" destOrd="0" presId="urn:microsoft.com/office/officeart/2005/8/layout/hProcess7#1"/>
    <dgm:cxn modelId="{D36A9770-47E5-44A3-B939-AF97F7123B5D}" type="presParOf" srcId="{5D473E09-5B6E-4262-A3BF-CDC86C0D8AE1}" destId="{89806025-9385-43F9-A2D5-A0E8C9B92E80}" srcOrd="0" destOrd="0" presId="urn:microsoft.com/office/officeart/2005/8/layout/hProcess7#1"/>
    <dgm:cxn modelId="{9AB4F313-E27E-4FCB-B21B-42F0D5655B67}" type="presParOf" srcId="{5D473E09-5B6E-4262-A3BF-CDC86C0D8AE1}" destId="{6AB1A2DE-9C47-456F-BDF8-FE90EF78AA36}" srcOrd="1" destOrd="0" presId="urn:microsoft.com/office/officeart/2005/8/layout/hProcess7#1"/>
    <dgm:cxn modelId="{A69C0124-E179-4C0A-8418-16E8AD48120D}" type="presParOf" srcId="{5D473E09-5B6E-4262-A3BF-CDC86C0D8AE1}" destId="{1DBDA9C4-3EB2-417A-9997-F97AAB634D83}" srcOrd="2" destOrd="0" presId="urn:microsoft.com/office/officeart/2005/8/layout/hProcess7#1"/>
    <dgm:cxn modelId="{51E6FF0E-C3FC-4CB9-842B-071A38D054E8}" type="presParOf" srcId="{1A217E9E-1BBE-49A9-8E83-774F4223FB44}" destId="{8CCEF92E-185F-4D09-9F98-CF511F88C272}" srcOrd="1" destOrd="0" presId="urn:microsoft.com/office/officeart/2005/8/layout/hProcess7#1"/>
    <dgm:cxn modelId="{7C533B5E-F562-49C8-9F5F-C03BE110D052}" type="presParOf" srcId="{1A217E9E-1BBE-49A9-8E83-774F4223FB44}" destId="{C594DC31-A1D7-4679-8715-FD304364E9EA}" srcOrd="2" destOrd="0" presId="urn:microsoft.com/office/officeart/2005/8/layout/hProcess7#1"/>
    <dgm:cxn modelId="{E1AD6900-03A1-42FF-B665-0D4CC1C9059C}" type="presParOf" srcId="{C594DC31-A1D7-4679-8715-FD304364E9EA}" destId="{3E94F959-832C-456E-8577-D3D34FBA588A}" srcOrd="0" destOrd="0" presId="urn:microsoft.com/office/officeart/2005/8/layout/hProcess7#1"/>
    <dgm:cxn modelId="{3AF7F53D-33A0-4E63-BFCD-0BFBB96C9C2C}" type="presParOf" srcId="{C594DC31-A1D7-4679-8715-FD304364E9EA}" destId="{6E6117EF-7FEC-4409-8015-CECBBBFF1141}" srcOrd="1" destOrd="0" presId="urn:microsoft.com/office/officeart/2005/8/layout/hProcess7#1"/>
    <dgm:cxn modelId="{6F185D69-A997-4D54-B52D-CDD4D636B02D}" type="presParOf" srcId="{C594DC31-A1D7-4679-8715-FD304364E9EA}" destId="{90632FD5-3D10-4956-A9DA-25B7CA0CB662}" srcOrd="2" destOrd="0" presId="urn:microsoft.com/office/officeart/2005/8/layout/hProcess7#1"/>
    <dgm:cxn modelId="{07A2EFA8-BF3F-4515-88FD-8FF06861A091}" type="presParOf" srcId="{1A217E9E-1BBE-49A9-8E83-774F4223FB44}" destId="{3DC37633-D770-4ABD-B69E-7B43886EBA6A}" srcOrd="3" destOrd="0" presId="urn:microsoft.com/office/officeart/2005/8/layout/hProcess7#1"/>
    <dgm:cxn modelId="{4808CF19-19FB-4458-BA85-8FBE0AF81F24}" type="presParOf" srcId="{1A217E9E-1BBE-49A9-8E83-774F4223FB44}" destId="{6E9A174F-25A4-4873-BF66-467DEF815A90}" srcOrd="4" destOrd="0" presId="urn:microsoft.com/office/officeart/2005/8/layout/hProcess7#1"/>
    <dgm:cxn modelId="{9879FE53-BA39-46FF-8C58-893D507C84ED}" type="presParOf" srcId="{6E9A174F-25A4-4873-BF66-467DEF815A90}" destId="{67B5D7AF-FED3-45FA-BDAF-4F833B568600}" srcOrd="0" destOrd="0" presId="urn:microsoft.com/office/officeart/2005/8/layout/hProcess7#1"/>
    <dgm:cxn modelId="{D1F3BD57-7901-4C46-B906-7FA7357CBDE3}" type="presParOf" srcId="{6E9A174F-25A4-4873-BF66-467DEF815A90}" destId="{F984E202-DA08-4C97-A096-73ECE330CF4E}" srcOrd="1" destOrd="0" presId="urn:microsoft.com/office/officeart/2005/8/layout/hProcess7#1"/>
    <dgm:cxn modelId="{E55B071B-B94E-4719-93A0-0B7783C5F80C}" type="presParOf" srcId="{6E9A174F-25A4-4873-BF66-467DEF815A90}" destId="{B0DC6072-9878-47E8-B505-D1A92EACF170}" srcOrd="2" destOrd="0" presId="urn:microsoft.com/office/officeart/2005/8/layout/hProcess7#1"/>
    <dgm:cxn modelId="{BB6FDF87-E0EC-43E7-BE52-84DB5EC820E7}" type="presParOf" srcId="{1A217E9E-1BBE-49A9-8E83-774F4223FB44}" destId="{7783DCD4-26E1-4FC7-A43C-B263C67F5084}" srcOrd="5" destOrd="0" presId="urn:microsoft.com/office/officeart/2005/8/layout/hProcess7#1"/>
    <dgm:cxn modelId="{19DC3C56-D8D9-4753-9E02-B5BF4CC15766}" type="presParOf" srcId="{1A217E9E-1BBE-49A9-8E83-774F4223FB44}" destId="{D2A82E89-16D1-4ACA-BBEC-83670F18B7DF}" srcOrd="6" destOrd="0" presId="urn:microsoft.com/office/officeart/2005/8/layout/hProcess7#1"/>
    <dgm:cxn modelId="{BC3DC887-3083-4EE5-82C6-338A2D36A391}" type="presParOf" srcId="{D2A82E89-16D1-4ACA-BBEC-83670F18B7DF}" destId="{0D30E9C2-A35A-45E9-867D-2234F7CB9363}" srcOrd="0" destOrd="0" presId="urn:microsoft.com/office/officeart/2005/8/layout/hProcess7#1"/>
    <dgm:cxn modelId="{818872D7-1904-4AED-871E-0BD80B6A2DCF}" type="presParOf" srcId="{D2A82E89-16D1-4ACA-BBEC-83670F18B7DF}" destId="{0723313B-E478-4A53-8606-5FF52E407318}" srcOrd="1" destOrd="0" presId="urn:microsoft.com/office/officeart/2005/8/layout/hProcess7#1"/>
    <dgm:cxn modelId="{7D583890-A6BE-4094-B269-52B128F04DF1}" type="presParOf" srcId="{D2A82E89-16D1-4ACA-BBEC-83670F18B7DF}" destId="{D08A9765-C2A6-4153-950D-0CECB107DC16}" srcOrd="2" destOrd="0" presId="urn:microsoft.com/office/officeart/2005/8/layout/hProcess7#1"/>
    <dgm:cxn modelId="{F989EBC7-8A17-4446-89DC-74899914E7E8}" type="presParOf" srcId="{1A217E9E-1BBE-49A9-8E83-774F4223FB44}" destId="{23BB32C7-7A33-4662-92FB-43D4EB3B72F4}" srcOrd="7" destOrd="0" presId="urn:microsoft.com/office/officeart/2005/8/layout/hProcess7#1"/>
    <dgm:cxn modelId="{A5363755-E3FD-4ADF-AEF6-2FFB1FCA1BE3}" type="presParOf" srcId="{1A217E9E-1BBE-49A9-8E83-774F4223FB44}" destId="{894147FA-CC87-4F10-A8A1-23037B07D455}" srcOrd="8" destOrd="0" presId="urn:microsoft.com/office/officeart/2005/8/layout/hProcess7#1"/>
    <dgm:cxn modelId="{C90DABEF-B2E0-4B36-9A5F-92D17BC7BE86}" type="presParOf" srcId="{894147FA-CC87-4F10-A8A1-23037B07D455}" destId="{11BEE980-2824-49FD-B496-115439700F44}" srcOrd="0" destOrd="0" presId="urn:microsoft.com/office/officeart/2005/8/layout/hProcess7#1"/>
    <dgm:cxn modelId="{4C9B8B99-CF5B-4247-A357-5AE423BA9D5B}" type="presParOf" srcId="{894147FA-CC87-4F10-A8A1-23037B07D455}" destId="{D54A5380-032E-43AE-8B5A-6216C459376F}" srcOrd="1" destOrd="0" presId="urn:microsoft.com/office/officeart/2005/8/layout/hProcess7#1"/>
    <dgm:cxn modelId="{DBFB74C2-1F67-42B6-A7DD-8EE162591950}" type="presParOf" srcId="{894147FA-CC87-4F10-A8A1-23037B07D455}" destId="{20A4C760-A009-4445-9FF2-307AC3F34ADF}" srcOrd="2" destOrd="0" presId="urn:microsoft.com/office/officeart/2005/8/layout/hProcess7#1"/>
  </dgm:cxnLst>
  <dgm:bg>
    <a:gradFill>
      <a:gsLst>
        <a:gs pos="78000">
          <a:schemeClr val="accent3">
            <a:lumMod val="60000"/>
            <a:lumOff val="40000"/>
          </a:schemeClr>
        </a:gs>
        <a:gs pos="100000">
          <a:schemeClr val="accent3">
            <a:lumMod val="60000"/>
            <a:lumOff val="40000"/>
          </a:schemeClr>
        </a:gs>
        <a:gs pos="0">
          <a:sysClr val="window" lastClr="FFFFFF"/>
        </a:gs>
      </a:gsLst>
      <a:lin ang="5400000" scaled="0"/>
    </a:gradFill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AEAD6-2B83-4913-A67E-A5D0CBF51578}">
      <dsp:nvSpPr>
        <dsp:cNvPr id="0" name=""/>
        <dsp:cNvSpPr/>
      </dsp:nvSpPr>
      <dsp:spPr>
        <a:xfrm>
          <a:off x="2875022" y="210441"/>
          <a:ext cx="2403672" cy="2403672"/>
        </a:xfrm>
        <a:prstGeom prst="ellipse">
          <a:avLst/>
        </a:prstGeom>
        <a:gradFill rotWithShape="0">
          <a:gsLst>
            <a:gs pos="0">
              <a:srgbClr val="92D050"/>
            </a:gs>
            <a:gs pos="100000">
              <a:sysClr val="window" lastClr="FFFFFF"/>
            </a:gs>
            <a:gs pos="100000">
              <a:sysClr val="window" lastClr="FFFFFF"/>
            </a:gs>
          </a:gsLst>
          <a:lin ang="5400000" scaled="0"/>
        </a:gradFill>
        <a:ln w="25400" cap="flat" cmpd="sng" algn="ctr">
          <a:solidFill>
            <a:srgbClr val="800000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Entidades de bajo riesgo crediticio</a:t>
          </a:r>
          <a:endParaRPr lang="es-ES" sz="2700" b="1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27032" y="562451"/>
        <a:ext cx="1699652" cy="1699652"/>
      </dsp:txXfrm>
    </dsp:sp>
    <dsp:sp modelId="{D0D0B547-E828-4F9A-BA05-6918D260E62E}">
      <dsp:nvSpPr>
        <dsp:cNvPr id="0" name=""/>
        <dsp:cNvSpPr/>
      </dsp:nvSpPr>
      <dsp:spPr>
        <a:xfrm rot="10827484">
          <a:off x="1190397" y="1053040"/>
          <a:ext cx="1592033" cy="685046"/>
        </a:xfrm>
        <a:prstGeom prst="leftArrow">
          <a:avLst>
            <a:gd name="adj1" fmla="val 60000"/>
            <a:gd name="adj2" fmla="val 50000"/>
          </a:avLst>
        </a:prstGeom>
        <a:solidFill>
          <a:sysClr val="window" lastClr="FFFFFF">
            <a:lumMod val="85000"/>
          </a:sys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E9BA4-E7D3-45A4-A28D-086F9228354F}">
      <dsp:nvSpPr>
        <dsp:cNvPr id="0" name=""/>
        <dsp:cNvSpPr/>
      </dsp:nvSpPr>
      <dsp:spPr>
        <a:xfrm>
          <a:off x="183541" y="-10"/>
          <a:ext cx="2013762" cy="277842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ysClr val="windowText" lastClr="000000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Calificación de bajo riesgo crediticio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Parágrafo del artículo 17 de la Ley 819 de 2003</a:t>
          </a:r>
        </a:p>
      </dsp:txBody>
      <dsp:txXfrm>
        <a:off x="242522" y="58971"/>
        <a:ext cx="1895800" cy="2660458"/>
      </dsp:txXfrm>
    </dsp:sp>
    <dsp:sp modelId="{A010A108-2149-4588-9420-3DFBBFFCF05B}">
      <dsp:nvSpPr>
        <dsp:cNvPr id="0" name=""/>
        <dsp:cNvSpPr/>
      </dsp:nvSpPr>
      <dsp:spPr>
        <a:xfrm rot="21549363">
          <a:off x="5380231" y="1037674"/>
          <a:ext cx="1748656" cy="685046"/>
        </a:xfrm>
        <a:prstGeom prst="leftArrow">
          <a:avLst>
            <a:gd name="adj1" fmla="val 60000"/>
            <a:gd name="adj2" fmla="val 50000"/>
          </a:avLst>
        </a:prstGeom>
        <a:solidFill>
          <a:sysClr val="window" lastClr="FFFFFF">
            <a:lumMod val="85000"/>
          </a:sys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1D2C0-5A51-4601-985C-94CD4BB7FEE9}">
      <dsp:nvSpPr>
        <dsp:cNvPr id="0" name=""/>
        <dsp:cNvSpPr/>
      </dsp:nvSpPr>
      <dsp:spPr>
        <a:xfrm>
          <a:off x="6095343" y="-14"/>
          <a:ext cx="2066899" cy="273466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ysClr val="windowText" lastClr="000000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Autorización SFC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Decreto 1117 de 2013</a:t>
          </a:r>
          <a:endParaRPr lang="es-ES" sz="2400" b="1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55880" y="60523"/>
        <a:ext cx="1945825" cy="2613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A8713-1CBC-4C61-A1E3-31F6DD0F4265}">
      <dsp:nvSpPr>
        <dsp:cNvPr id="0" name=""/>
        <dsp:cNvSpPr/>
      </dsp:nvSpPr>
      <dsp:spPr>
        <a:xfrm>
          <a:off x="702188" y="2000061"/>
          <a:ext cx="460879" cy="1614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439" y="0"/>
              </a:lnTo>
              <a:lnTo>
                <a:pt x="230439" y="1614492"/>
              </a:lnTo>
              <a:lnTo>
                <a:pt x="460879" y="1614492"/>
              </a:lnTo>
            </a:path>
          </a:pathLst>
        </a:cu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890653" y="2765332"/>
        <a:ext cx="83949" cy="83949"/>
      </dsp:txXfrm>
    </dsp:sp>
    <dsp:sp modelId="{74F635EC-C68B-4BBD-88DE-0F323B6E1837}">
      <dsp:nvSpPr>
        <dsp:cNvPr id="0" name=""/>
        <dsp:cNvSpPr/>
      </dsp:nvSpPr>
      <dsp:spPr>
        <a:xfrm>
          <a:off x="702188" y="2000061"/>
          <a:ext cx="460879" cy="818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439" y="0"/>
              </a:lnTo>
              <a:lnTo>
                <a:pt x="230439" y="818014"/>
              </a:lnTo>
              <a:lnTo>
                <a:pt x="460879" y="818014"/>
              </a:lnTo>
            </a:path>
          </a:pathLst>
        </a:cu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909155" y="2385595"/>
        <a:ext cx="46945" cy="46945"/>
      </dsp:txXfrm>
    </dsp:sp>
    <dsp:sp modelId="{AAD810EC-A6B4-4A51-9F8D-89FEC314AC71}">
      <dsp:nvSpPr>
        <dsp:cNvPr id="0" name=""/>
        <dsp:cNvSpPr/>
      </dsp:nvSpPr>
      <dsp:spPr>
        <a:xfrm>
          <a:off x="702188" y="1894624"/>
          <a:ext cx="4608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5436"/>
              </a:moveTo>
              <a:lnTo>
                <a:pt x="230439" y="105436"/>
              </a:lnTo>
              <a:lnTo>
                <a:pt x="230439" y="45720"/>
              </a:lnTo>
              <a:lnTo>
                <a:pt x="460879" y="45720"/>
              </a:lnTo>
            </a:path>
          </a:pathLst>
        </a:cu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921009" y="1928726"/>
        <a:ext cx="23236" cy="23236"/>
      </dsp:txXfrm>
    </dsp:sp>
    <dsp:sp modelId="{31D58FD1-8123-4750-B096-6CF9DF0847DF}">
      <dsp:nvSpPr>
        <dsp:cNvPr id="0" name=""/>
        <dsp:cNvSpPr/>
      </dsp:nvSpPr>
      <dsp:spPr>
        <a:xfrm>
          <a:off x="702188" y="1199517"/>
          <a:ext cx="460879" cy="800543"/>
        </a:xfrm>
        <a:custGeom>
          <a:avLst/>
          <a:gdLst/>
          <a:ahLst/>
          <a:cxnLst/>
          <a:rect l="0" t="0" r="0" b="0"/>
          <a:pathLst>
            <a:path>
              <a:moveTo>
                <a:pt x="0" y="800543"/>
              </a:moveTo>
              <a:lnTo>
                <a:pt x="230439" y="800543"/>
              </a:lnTo>
              <a:lnTo>
                <a:pt x="230439" y="0"/>
              </a:lnTo>
              <a:lnTo>
                <a:pt x="460879" y="0"/>
              </a:lnTo>
            </a:path>
          </a:pathLst>
        </a:cu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909534" y="1576696"/>
        <a:ext cx="46186" cy="46186"/>
      </dsp:txXfrm>
    </dsp:sp>
    <dsp:sp modelId="{A0A72EDF-5AC6-43DF-B38A-2BF16915A374}">
      <dsp:nvSpPr>
        <dsp:cNvPr id="0" name=""/>
        <dsp:cNvSpPr/>
      </dsp:nvSpPr>
      <dsp:spPr>
        <a:xfrm>
          <a:off x="702188" y="458691"/>
          <a:ext cx="460879" cy="1541369"/>
        </a:xfrm>
        <a:custGeom>
          <a:avLst/>
          <a:gdLst/>
          <a:ahLst/>
          <a:cxnLst/>
          <a:rect l="0" t="0" r="0" b="0"/>
          <a:pathLst>
            <a:path>
              <a:moveTo>
                <a:pt x="0" y="1541369"/>
              </a:moveTo>
              <a:lnTo>
                <a:pt x="230439" y="1541369"/>
              </a:lnTo>
              <a:lnTo>
                <a:pt x="230439" y="0"/>
              </a:lnTo>
              <a:lnTo>
                <a:pt x="460879" y="0"/>
              </a:lnTo>
            </a:path>
          </a:pathLst>
        </a:cu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892408" y="1189156"/>
        <a:ext cx="80439" cy="80439"/>
      </dsp:txXfrm>
    </dsp:sp>
    <dsp:sp modelId="{EE5638D5-B796-466D-89D1-7C87285AD8DC}">
      <dsp:nvSpPr>
        <dsp:cNvPr id="0" name=""/>
        <dsp:cNvSpPr/>
      </dsp:nvSpPr>
      <dsp:spPr>
        <a:xfrm rot="16200000">
          <a:off x="-1465272" y="1648968"/>
          <a:ext cx="3632736" cy="702185"/>
        </a:xfrm>
        <a:prstGeom prst="rect">
          <a:avLst/>
        </a:prstGeom>
        <a:solidFill>
          <a:srgbClr val="00CC00"/>
        </a:solidFill>
        <a:ln w="25400" cap="flat" cmpd="sng" algn="ctr">
          <a:solidFill>
            <a:srgbClr val="800000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SUPERVISIÓN</a:t>
          </a:r>
          <a:endParaRPr lang="es-ES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465272" y="1648968"/>
        <a:ext cx="3632736" cy="702185"/>
      </dsp:txXfrm>
    </dsp:sp>
    <dsp:sp modelId="{8D92715E-F642-401B-96C1-F6537EBA993E}">
      <dsp:nvSpPr>
        <dsp:cNvPr id="0" name=""/>
        <dsp:cNvSpPr/>
      </dsp:nvSpPr>
      <dsp:spPr>
        <a:xfrm>
          <a:off x="1163067" y="107598"/>
          <a:ext cx="6848260" cy="70218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73050" algn="l"/>
            </a:tabLst>
          </a:pPr>
          <a:r>
            <a:rPr lang="es-E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Administración de excedentes de liquidez de las 	entidades territoriales</a:t>
          </a:r>
        </a:p>
      </dsp:txBody>
      <dsp:txXfrm>
        <a:off x="1163067" y="107598"/>
        <a:ext cx="6848260" cy="702185"/>
      </dsp:txXfrm>
    </dsp:sp>
    <dsp:sp modelId="{2DF4F112-9ACA-4968-84F2-4CA6C61654D8}">
      <dsp:nvSpPr>
        <dsp:cNvPr id="0" name=""/>
        <dsp:cNvSpPr/>
      </dsp:nvSpPr>
      <dsp:spPr>
        <a:xfrm>
          <a:off x="1163067" y="985330"/>
          <a:ext cx="6901579" cy="42837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73050" algn="l"/>
            </a:tabLst>
          </a:pPr>
          <a:r>
            <a:rPr lang="es-CO" sz="19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s-CO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Otorgamiento de créditos</a:t>
          </a:r>
          <a:endParaRPr lang="es-ES" sz="1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3067" y="985330"/>
        <a:ext cx="6901579" cy="428375"/>
      </dsp:txXfrm>
    </dsp:sp>
    <dsp:sp modelId="{C2A03C5E-AB25-4209-9071-67CB4770F770}">
      <dsp:nvSpPr>
        <dsp:cNvPr id="0" name=""/>
        <dsp:cNvSpPr/>
      </dsp:nvSpPr>
      <dsp:spPr>
        <a:xfrm>
          <a:off x="1163067" y="1589251"/>
          <a:ext cx="6901579" cy="70218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73050" algn="l"/>
            </a:tabLst>
          </a:pPr>
          <a:r>
            <a:rPr lang="es-ES" sz="1900" kern="1200" dirty="0"/>
            <a:t>	</a:t>
          </a:r>
          <a:r>
            <a:rPr lang="es-ES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Financiación de las actividades previstas en el art. 268 	</a:t>
          </a:r>
          <a:r>
            <a:rPr lang="es-ES" sz="19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num</a:t>
          </a:r>
          <a:r>
            <a:rPr lang="es-ES" sz="1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2 del EOSF – Redescuento</a:t>
          </a:r>
        </a:p>
      </dsp:txBody>
      <dsp:txXfrm>
        <a:off x="1163067" y="1589251"/>
        <a:ext cx="6901579" cy="702185"/>
      </dsp:txXfrm>
    </dsp:sp>
    <dsp:sp modelId="{C5FEDD5A-9857-48F0-AF15-59A6906E8CF9}">
      <dsp:nvSpPr>
        <dsp:cNvPr id="0" name=""/>
        <dsp:cNvSpPr/>
      </dsp:nvSpPr>
      <dsp:spPr>
        <a:xfrm>
          <a:off x="1163067" y="2466983"/>
          <a:ext cx="6901579" cy="70218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73050" algn="l"/>
            </a:tabLst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s-E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Descuento y negociación de pagarés, giros, letras de 	cambio y otros títulos de deuda</a:t>
          </a:r>
        </a:p>
      </dsp:txBody>
      <dsp:txXfrm>
        <a:off x="1163067" y="2466983"/>
        <a:ext cx="6901579" cy="702185"/>
      </dsp:txXfrm>
    </dsp:sp>
    <dsp:sp modelId="{78C492CF-246E-415C-86FC-91FA95159C71}">
      <dsp:nvSpPr>
        <dsp:cNvPr id="0" name=""/>
        <dsp:cNvSpPr/>
      </dsp:nvSpPr>
      <dsp:spPr>
        <a:xfrm>
          <a:off x="1163067" y="3344714"/>
          <a:ext cx="6901579" cy="53967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73050" algn="l"/>
            </a:tabLst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s-E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Administración de fondos especiales</a:t>
          </a:r>
        </a:p>
      </dsp:txBody>
      <dsp:txXfrm>
        <a:off x="1163067" y="3344714"/>
        <a:ext cx="6901579" cy="539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06025-9385-43F9-A2D5-A0E8C9B92E80}">
      <dsp:nvSpPr>
        <dsp:cNvPr id="0" name=""/>
        <dsp:cNvSpPr/>
      </dsp:nvSpPr>
      <dsp:spPr>
        <a:xfrm>
          <a:off x="621" y="0"/>
          <a:ext cx="2673507" cy="3496242"/>
        </a:xfrm>
        <a:prstGeom prst="roundRect">
          <a:avLst>
            <a:gd name="adj" fmla="val 5000"/>
          </a:avLst>
        </a:prstGeom>
        <a:gradFill rotWithShape="0">
          <a:gsLst>
            <a:gs pos="78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  <a:gs pos="0">
              <a:sysClr val="window" lastClr="FFFFFF"/>
            </a:gs>
          </a:gsLst>
          <a:lin ang="5400000" scaled="0"/>
        </a:gradFill>
        <a:ln w="25400" cap="flat" cmpd="sng" algn="ctr">
          <a:solidFill>
            <a:sysClr val="windowText" lastClr="000000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b="1" kern="1200" dirty="0">
              <a:solidFill>
                <a:srgbClr val="009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OTORGAMIENTO</a:t>
          </a:r>
          <a:endParaRPr lang="es-ES" sz="2500" b="1" kern="1200" dirty="0">
            <a:solidFill>
              <a:srgbClr val="0099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6200000">
        <a:off x="-1157657" y="1173938"/>
        <a:ext cx="2851258" cy="519041"/>
      </dsp:txXfrm>
    </dsp:sp>
    <dsp:sp modelId="{1DBDA9C4-3EB2-417A-9997-F97AAB634D83}">
      <dsp:nvSpPr>
        <dsp:cNvPr id="0" name=""/>
        <dsp:cNvSpPr/>
      </dsp:nvSpPr>
      <dsp:spPr>
        <a:xfrm>
          <a:off x="535322" y="0"/>
          <a:ext cx="1991763" cy="3496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b="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Evaluación de la capacidad de pago del deudor, codeudor, entre otros.</a:t>
          </a: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b="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Evaluación de la capacidad de pago de las entidades públicas territoriales.</a:t>
          </a: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b="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</a:t>
          </a:r>
          <a:r>
            <a:rPr lang="es-ES" sz="16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Informar, previo al desembolso al potencial deudor, las condiciones del contrato. </a:t>
          </a:r>
          <a:endParaRPr lang="es-CO" sz="1600" b="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35322" y="0"/>
        <a:ext cx="1991763" cy="3496242"/>
      </dsp:txXfrm>
    </dsp:sp>
    <dsp:sp modelId="{67B5D7AF-FED3-45FA-BDAF-4F833B568600}">
      <dsp:nvSpPr>
        <dsp:cNvPr id="0" name=""/>
        <dsp:cNvSpPr/>
      </dsp:nvSpPr>
      <dsp:spPr>
        <a:xfrm>
          <a:off x="2767702" y="0"/>
          <a:ext cx="2673507" cy="3487933"/>
        </a:xfrm>
        <a:prstGeom prst="roundRect">
          <a:avLst>
            <a:gd name="adj" fmla="val 5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b="1" kern="1200" dirty="0">
              <a:solidFill>
                <a:srgbClr val="009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SEGUIMIENTO</a:t>
          </a:r>
          <a:endParaRPr lang="es-ES" sz="2500" b="1" kern="1200" dirty="0">
            <a:solidFill>
              <a:srgbClr val="0099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6200000">
        <a:off x="1612830" y="1170531"/>
        <a:ext cx="2844445" cy="519041"/>
      </dsp:txXfrm>
    </dsp:sp>
    <dsp:sp modelId="{6E6117EF-7FEC-4409-8015-CECBBBFF1141}">
      <dsp:nvSpPr>
        <dsp:cNvPr id="0" name=""/>
        <dsp:cNvSpPr/>
      </dsp:nvSpPr>
      <dsp:spPr>
        <a:xfrm rot="5400000">
          <a:off x="2545285" y="2834181"/>
          <a:ext cx="471568" cy="401026"/>
        </a:xfrm>
        <a:prstGeom prst="flowChartExtract">
          <a:avLst/>
        </a:prstGeom>
        <a:solidFill>
          <a:schemeClr val="tx1"/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C6072-9878-47E8-B505-D1A92EACF170}">
      <dsp:nvSpPr>
        <dsp:cNvPr id="0" name=""/>
        <dsp:cNvSpPr/>
      </dsp:nvSpPr>
      <dsp:spPr>
        <a:xfrm>
          <a:off x="3302403" y="0"/>
          <a:ext cx="1991763" cy="34879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Continuo monitoreo de las operaciones: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900" b="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Condiciones de servicio de la deuda.</a:t>
          </a:r>
          <a:endParaRPr lang="es-ES" sz="1600" b="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b="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Medidas oportunas para mitigar los riesgos del deudor.</a:t>
          </a: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b="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 metodología debe ser evaluada una vez al año.</a:t>
          </a:r>
        </a:p>
        <a:p>
          <a:pPr marL="0" lvl="0" indent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b="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302403" y="0"/>
        <a:ext cx="1991763" cy="3487933"/>
      </dsp:txXfrm>
    </dsp:sp>
    <dsp:sp modelId="{11BEE980-2824-49FD-B496-115439700F44}">
      <dsp:nvSpPr>
        <dsp:cNvPr id="0" name=""/>
        <dsp:cNvSpPr/>
      </dsp:nvSpPr>
      <dsp:spPr>
        <a:xfrm>
          <a:off x="5534782" y="0"/>
          <a:ext cx="2673507" cy="3496242"/>
        </a:xfrm>
        <a:prstGeom prst="roundRect">
          <a:avLst>
            <a:gd name="adj" fmla="val 5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rgbClr val="009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RECUPERACIÓN</a:t>
          </a:r>
          <a:endParaRPr lang="es-ES" sz="2400" b="1" kern="1200" dirty="0">
            <a:solidFill>
              <a:srgbClr val="0099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6200000">
        <a:off x="4376504" y="1173938"/>
        <a:ext cx="2851258" cy="519041"/>
      </dsp:txXfrm>
    </dsp:sp>
    <dsp:sp modelId="{0723313B-E478-4A53-8606-5FF52E407318}">
      <dsp:nvSpPr>
        <dsp:cNvPr id="0" name=""/>
        <dsp:cNvSpPr/>
      </dsp:nvSpPr>
      <dsp:spPr>
        <a:xfrm rot="5400000">
          <a:off x="5312366" y="2834181"/>
          <a:ext cx="471568" cy="401026"/>
        </a:xfrm>
        <a:prstGeom prst="flowChartExtract">
          <a:avLst/>
        </a:prstGeom>
        <a:solidFill>
          <a:schemeClr val="tx1"/>
        </a:solidFill>
        <a:ln w="25400" cap="flat" cmpd="sng" algn="ctr">
          <a:solidFill>
            <a:sysClr val="windowText" lastClr="0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4C760-A009-4445-9FF2-307AC3F34ADF}">
      <dsp:nvSpPr>
        <dsp:cNvPr id="0" name=""/>
        <dsp:cNvSpPr/>
      </dsp:nvSpPr>
      <dsp:spPr>
        <a:xfrm>
          <a:off x="6069484" y="0"/>
          <a:ext cx="1991763" cy="3496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Contar con procedimientos para maximizar la recuperación del crédito.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069484" y="0"/>
        <a:ext cx="1991763" cy="3496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267E5-AC96-46DB-AAE5-AABFBECE578F}" type="datetimeFigureOut">
              <a:rPr lang="es-CO" smtClean="0"/>
              <a:pPr/>
              <a:t>26/04/2016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78E4E-1DEC-48BC-87F1-6AFA59D4968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8E4E-1DEC-48BC-87F1-6AFA59D4968D}" type="slidenum">
              <a:rPr lang="es-CO" smtClean="0"/>
              <a:pPr/>
              <a:t>13</a:t>
            </a:fld>
            <a:endParaRPr 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78E4E-1DEC-48BC-87F1-6AFA59D4968D}" type="slidenum">
              <a:rPr kumimoji="0" lang="es-C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113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8E4E-1DEC-48BC-87F1-6AFA59D4968D}" type="slidenum">
              <a:rPr lang="es-CO" smtClean="0"/>
              <a:pPr/>
              <a:t>14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10,829,130,286.00</a:t>
            </a:r>
            <a:r>
              <a:rPr lang="en-US" dirty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8E4E-1DEC-48BC-87F1-6AFA59D4968D}" type="slidenum">
              <a:rPr lang="es-CO" smtClean="0"/>
              <a:pPr/>
              <a:t>16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12B428-5AF3-48BA-8254-20569AA94FA7}" type="slidenum">
              <a:rPr lang="es-CO" altLang="es-CO"/>
              <a:pPr/>
              <a:t>25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E80BFF-A274-48C7-A75B-B7E810D198D8}" type="slidenum">
              <a:rPr lang="es-CO" altLang="es-CO"/>
              <a:pPr/>
              <a:t>29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8E4E-1DEC-48BC-87F1-6AFA59D4968D}" type="slidenum">
              <a:rPr lang="es-CO" smtClean="0"/>
              <a:pPr/>
              <a:t>32</a:t>
            </a:fld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8E4E-1DEC-48BC-87F1-6AFA59D4968D}" type="slidenum">
              <a:rPr lang="es-CO" smtClean="0"/>
              <a:pPr/>
              <a:t>34</a:t>
            </a:fld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8E4E-1DEC-48BC-87F1-6AFA59D4968D}" type="slidenum">
              <a:rPr lang="es-CO" smtClean="0"/>
              <a:pPr/>
              <a:t>36</a:t>
            </a:fld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FD7CD-F8A0-4086-A615-2ADA6F505954}" type="slidenum">
              <a:rPr lang="es-CO" smtClean="0"/>
              <a:pPr>
                <a:defRPr/>
              </a:pPr>
              <a:t>38</a:t>
            </a:fld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0565-50F4-4CC4-89B2-C0DA5B2E2B08}" type="datetimeFigureOut">
              <a:rPr lang="es-CO" smtClean="0"/>
              <a:pPr/>
              <a:t>26/04/2016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756-C225-4D1A-AFFA-F6A6B821B1C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0565-50F4-4CC4-89B2-C0DA5B2E2B08}" type="datetimeFigureOut">
              <a:rPr lang="es-CO" smtClean="0"/>
              <a:pPr/>
              <a:t>26/04/2016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756-C225-4D1A-AFFA-F6A6B821B1C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0565-50F4-4CC4-89B2-C0DA5B2E2B08}" type="datetimeFigureOut">
              <a:rPr lang="es-CO" smtClean="0"/>
              <a:pPr/>
              <a:t>26/04/2016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756-C225-4D1A-AFFA-F6A6B821B1C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0565-50F4-4CC4-89B2-C0DA5B2E2B08}" type="datetimeFigureOut">
              <a:rPr lang="es-CO" smtClean="0"/>
              <a:pPr/>
              <a:t>26/04/2016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756-C225-4D1A-AFFA-F6A6B821B1C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0565-50F4-4CC4-89B2-C0DA5B2E2B08}" type="datetimeFigureOut">
              <a:rPr lang="es-CO" smtClean="0"/>
              <a:pPr/>
              <a:t>26/04/2016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756-C225-4D1A-AFFA-F6A6B821B1C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0565-50F4-4CC4-89B2-C0DA5B2E2B08}" type="datetimeFigureOut">
              <a:rPr lang="es-CO" smtClean="0"/>
              <a:pPr/>
              <a:t>26/04/2016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756-C225-4D1A-AFFA-F6A6B821B1C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0565-50F4-4CC4-89B2-C0DA5B2E2B08}" type="datetimeFigureOut">
              <a:rPr lang="es-CO" smtClean="0"/>
              <a:pPr/>
              <a:t>26/04/2016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756-C225-4D1A-AFFA-F6A6B821B1C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0565-50F4-4CC4-89B2-C0DA5B2E2B08}" type="datetimeFigureOut">
              <a:rPr lang="es-CO" smtClean="0"/>
              <a:pPr/>
              <a:t>26/04/2016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756-C225-4D1A-AFFA-F6A6B821B1C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0565-50F4-4CC4-89B2-C0DA5B2E2B08}" type="datetimeFigureOut">
              <a:rPr lang="es-CO" smtClean="0"/>
              <a:pPr/>
              <a:t>26/04/2016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756-C225-4D1A-AFFA-F6A6B821B1C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0565-50F4-4CC4-89B2-C0DA5B2E2B08}" type="datetimeFigureOut">
              <a:rPr lang="es-CO" smtClean="0"/>
              <a:pPr/>
              <a:t>26/04/2016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756-C225-4D1A-AFFA-F6A6B821B1C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0565-50F4-4CC4-89B2-C0DA5B2E2B08}" type="datetimeFigureOut">
              <a:rPr lang="es-CO" smtClean="0"/>
              <a:pPr/>
              <a:t>26/04/2016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E756-C225-4D1A-AFFA-F6A6B821B1C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10565-50F4-4CC4-89B2-C0DA5B2E2B08}" type="datetimeFigureOut">
              <a:rPr lang="es-CO" smtClean="0"/>
              <a:pPr/>
              <a:t>26/04/2016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E756-C225-4D1A-AFFA-F6A6B821B1C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94" y="27384"/>
            <a:ext cx="9147694" cy="683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ERTIFICACION INCONTEC ISO NTCG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941168"/>
            <a:ext cx="3168352" cy="1206114"/>
          </a:xfrm>
          <a:prstGeom prst="rect">
            <a:avLst/>
          </a:prstGeom>
        </p:spPr>
      </p:pic>
      <p:pic>
        <p:nvPicPr>
          <p:cNvPr id="1026" name="Picture 2" descr="C:\Users\creditos.IDESANGOV\Desktop\LOGO IDESAN GOBER.jpg"/>
          <p:cNvPicPr>
            <a:picLocks noChangeAspect="1" noChangeArrowheads="1"/>
          </p:cNvPicPr>
          <p:nvPr/>
        </p:nvPicPr>
        <p:blipFill>
          <a:blip r:embed="rId4" cstate="print"/>
          <a:srcRect l="50000" r="24800"/>
          <a:stretch>
            <a:fillRect/>
          </a:stretch>
        </p:blipFill>
        <p:spPr bwMode="auto">
          <a:xfrm>
            <a:off x="467544" y="2074017"/>
            <a:ext cx="2304256" cy="2265281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2264393" y="836712"/>
            <a:ext cx="4611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chemeClr val="accent3">
                    <a:lumMod val="50000"/>
                  </a:schemeClr>
                </a:solidFill>
              </a:rPr>
              <a:t>CONSEJO DIRECTIVO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3561"/>
            <a:ext cx="91554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4 Título"/>
          <p:cNvSpPr txBox="1">
            <a:spLocks/>
          </p:cNvSpPr>
          <p:nvPr/>
        </p:nvSpPr>
        <p:spPr>
          <a:xfrm>
            <a:off x="7740352" y="6165304"/>
            <a:ext cx="10081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# de #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899592" y="1412776"/>
            <a:ext cx="71287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1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PRODUCTOS DE CAPTACION  </a:t>
            </a: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971600" y="2060848"/>
            <a:ext cx="7128792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91680" y="2551837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             </a:t>
            </a: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2.1.5.PRODUCTOS DE CAPTACION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2.1.5.1.IDEAHORROS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2.1.5.2.CHEQUERRENTA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2.1.5.3.CDT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2.1.5.4CONVENIOS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s-CO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721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4 Título"/>
          <p:cNvSpPr txBox="1">
            <a:spLocks/>
          </p:cNvSpPr>
          <p:nvPr/>
        </p:nvSpPr>
        <p:spPr bwMode="auto">
          <a:xfrm>
            <a:off x="2484438" y="5084763"/>
            <a:ext cx="49672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4400" b="1" i="1">
                <a:solidFill>
                  <a:srgbClr val="009900"/>
                </a:solidFill>
                <a:latin typeface="+mn-lt"/>
                <a:ea typeface="+mj-ea"/>
                <a:cs typeface="Aharoni" pitchFamily="2" charset="-79"/>
              </a:rPr>
              <a:t>NUESTRAS METAS </a:t>
            </a:r>
            <a:endParaRPr lang="es-CO" sz="4400" b="1" i="1" dirty="0">
              <a:solidFill>
                <a:srgbClr val="009900"/>
              </a:solidFill>
              <a:latin typeface="+mn-lt"/>
              <a:ea typeface="+mj-ea"/>
              <a:cs typeface="Aharoni" pitchFamily="2" charset="-79"/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1258888" y="1268413"/>
            <a:ext cx="237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CO" altLang="es-CO"/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51520" y="4941168"/>
            <a:ext cx="87852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O" sz="7200" b="1" i="1" dirty="0">
                <a:solidFill>
                  <a:srgbClr val="009900"/>
                </a:solidFill>
                <a:latin typeface="+mj-lt"/>
                <a:cs typeface="Aharoni" pitchFamily="2" charset="-79"/>
              </a:rPr>
              <a:t>COLOCACIÓN</a:t>
            </a:r>
          </a:p>
          <a:p>
            <a:pPr eaLnBrk="1" hangingPunct="1">
              <a:defRPr/>
            </a:pPr>
            <a:r>
              <a:rPr lang="es-CO" b="1" i="1" dirty="0">
                <a:solidFill>
                  <a:srgbClr val="009900"/>
                </a:solidFill>
                <a:cs typeface="Aharoni" pitchFamily="2" charset="-79"/>
              </a:rPr>
              <a:t> </a:t>
            </a:r>
            <a:endParaRPr lang="es-C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79512" y="44624"/>
            <a:ext cx="7524750" cy="20875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CO" sz="4000" b="1" i="1" dirty="0">
              <a:solidFill>
                <a:srgbClr val="00CC00"/>
              </a:solidFill>
              <a:latin typeface="+mn-lt"/>
              <a:ea typeface="+mj-ea"/>
              <a:cs typeface="Aharoni" pitchFamily="2" charset="-79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4000" b="1" i="1" dirty="0">
                <a:solidFill>
                  <a:srgbClr val="00CC00"/>
                </a:solidFill>
                <a:cs typeface="Aharoni" pitchFamily="2" charset="-79"/>
              </a:rPr>
              <a:t>Meta Cuatrienio $52.801 millones 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355603" y="2420888"/>
            <a:ext cx="3960813" cy="23760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s-CO" sz="2800" b="1" i="1" dirty="0">
                <a:solidFill>
                  <a:srgbClr val="00CC00"/>
                </a:solidFill>
              </a:rPr>
              <a:t>CUMPLIMIENTO DE </a:t>
            </a:r>
            <a:r>
              <a:rPr lang="es-CO" b="1" i="1" dirty="0">
                <a:solidFill>
                  <a:srgbClr val="00CC00"/>
                </a:solidFill>
              </a:rPr>
              <a:t>                                       </a:t>
            </a:r>
          </a:p>
          <a:p>
            <a:pPr algn="ctr" eaLnBrk="1" hangingPunct="1">
              <a:defRPr/>
            </a:pPr>
            <a:endParaRPr lang="es-CO" sz="3200" b="1" dirty="0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es-CO" sz="3200" b="1" dirty="0">
                <a:solidFill>
                  <a:srgbClr val="000000"/>
                </a:solidFill>
                <a:latin typeface="Arial"/>
              </a:rPr>
              <a:t>$ 79.576.059.885,56 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s-CO" sz="3200" dirty="0">
                <a:solidFill>
                  <a:srgbClr val="009900"/>
                </a:solidFill>
              </a:rPr>
              <a:t> </a:t>
            </a:r>
            <a:r>
              <a:rPr lang="es-CO" sz="3200" b="1" dirty="0">
                <a:solidFill>
                  <a:srgbClr val="009900"/>
                </a:solidFill>
              </a:rPr>
              <a:t>150.7 %</a:t>
            </a:r>
            <a:endParaRPr lang="es-CO" b="1" dirty="0">
              <a:solidFill>
                <a:srgbClr val="009900"/>
              </a:solidFill>
            </a:endParaRPr>
          </a:p>
          <a:p>
            <a:pPr eaLnBrk="1" hangingPunct="1">
              <a:defRPr/>
            </a:pPr>
            <a:endParaRPr lang="es-CO" dirty="0"/>
          </a:p>
        </p:txBody>
      </p:sp>
      <p:pic>
        <p:nvPicPr>
          <p:cNvPr id="5125" name="Picture 4" descr="http://www.idesan.gov.co/wp-content/uploads/2012/10/edific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00808"/>
            <a:ext cx="345598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4 Título"/>
          <p:cNvSpPr>
            <a:spLocks noGrp="1"/>
          </p:cNvSpPr>
          <p:nvPr>
            <p:ph type="title"/>
          </p:nvPr>
        </p:nvSpPr>
        <p:spPr>
          <a:xfrm>
            <a:off x="395536" y="129258"/>
            <a:ext cx="8229600" cy="779462"/>
          </a:xfrm>
        </p:spPr>
        <p:txBody>
          <a:bodyPr>
            <a:normAutofit/>
          </a:bodyPr>
          <a:lstStyle/>
          <a:p>
            <a:pPr algn="l"/>
            <a:r>
              <a:rPr lang="es-CO" sz="3200" b="1" i="1" dirty="0">
                <a:solidFill>
                  <a:srgbClr val="009900"/>
                </a:solidFill>
                <a:latin typeface="+mn-lt"/>
                <a:cs typeface="Aharoni" pitchFamily="2" charset="-79"/>
              </a:rPr>
              <a:t>META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1331640" y="2924944"/>
          <a:ext cx="6336704" cy="243798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2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9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AÑO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META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CUMPLIMIENTO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% CUMPLIMIENTO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2012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/>
                        <a:t>$ 11.452.000.000,00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/>
                        <a:t>$ 11.452.642.202.47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/>
                        <a:t>100.05%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2013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/>
                        <a:t>$ 13.783.000.000,00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/>
                        <a:t>$ 23.483.526.877,28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/>
                        <a:t>170,38%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2014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/>
                        <a:t>$ 13.783.000.000,00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/>
                        <a:t>$ 18.878.090.624,80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/>
                        <a:t>136.96%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2015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/>
                        <a:t>$13.783.000.000.00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$ 25.761.800.181,00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186,91%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1331640" y="5589240"/>
          <a:ext cx="6336704" cy="50405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TOTAL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$ 52.801.000.000,00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$ 79.576.059.885,56 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150,71%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539552" y="11247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s-CO" b="1" i="1" dirty="0">
                <a:solidFill>
                  <a:srgbClr val="00CC00"/>
                </a:solidFill>
                <a:cs typeface="Aharoni" pitchFamily="2" charset="-79"/>
              </a:rPr>
              <a:t>Incrementar en $4.800 millones (10%) la colocación de recursos a través (créditos de corto y largo plazo) del buen manejo del portafolio de servicios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627784" y="184482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Línea base: $48.000 Millones</a:t>
            </a:r>
          </a:p>
          <a:p>
            <a:pPr algn="ctr"/>
            <a:r>
              <a:rPr lang="es-CO" dirty="0"/>
              <a:t>Meta cuatrienio: 52.801.000.000</a:t>
            </a:r>
          </a:p>
          <a:p>
            <a:pPr algn="ctr"/>
            <a:r>
              <a:rPr lang="es-CO" dirty="0"/>
              <a:t>CUADRO RESUMEN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5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4 Título"/>
          <p:cNvSpPr>
            <a:spLocks noGrp="1"/>
          </p:cNvSpPr>
          <p:nvPr>
            <p:ph type="title"/>
          </p:nvPr>
        </p:nvSpPr>
        <p:spPr>
          <a:xfrm>
            <a:off x="395536" y="129258"/>
            <a:ext cx="8229600" cy="779462"/>
          </a:xfrm>
        </p:spPr>
        <p:txBody>
          <a:bodyPr>
            <a:normAutofit/>
          </a:bodyPr>
          <a:lstStyle/>
          <a:p>
            <a:pPr algn="l"/>
            <a:r>
              <a:rPr lang="es-CO" sz="3200" b="1" i="1" dirty="0">
                <a:solidFill>
                  <a:srgbClr val="009900"/>
                </a:solidFill>
                <a:latin typeface="+mn-lt"/>
                <a:cs typeface="Aharoni" pitchFamily="2" charset="-79"/>
              </a:rPr>
              <a:t>META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99592" y="170080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Línea base: $48.000 Millones</a:t>
            </a:r>
          </a:p>
          <a:p>
            <a:r>
              <a:rPr lang="es-CO" dirty="0"/>
              <a:t>Meta cuatrienio: 52.801.000.000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79512" y="2420888"/>
          <a:ext cx="8640960" cy="319076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35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/>
                        <a:t>LINEA/AÑO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37" marR="7937" marT="793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/>
                        <a:t>2012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37" marR="7937" marT="793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/>
                        <a:t>2013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37" marR="7937" marT="793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/>
                        <a:t>2014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37" marR="7937" marT="793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/>
                        <a:t>2015</a:t>
                      </a:r>
                    </a:p>
                  </a:txBody>
                  <a:tcPr marL="7937" marR="7937" marT="793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/>
                        <a:t>TOTAL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37" marR="7937" marT="7937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/>
                        <a:t>CORTO PLAZO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145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/>
                        <a:t>$ 0,00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/>
                        <a:t>$ 11.304.634.037,00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/>
                        <a:t>$ 4.671.000.000,00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$ 6.612.636.000,00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$ 22.588.270.037,00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4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/>
                        <a:t>TESORERIA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145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/>
                        <a:t>$ 3.560.035.444,00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/>
                        <a:t>$ 255.000.000,00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/>
                        <a:t>$ 305.000.000,00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u="none" strike="noStrike" dirty="0">
                          <a:latin typeface="+mn-lt"/>
                        </a:rPr>
                        <a:t>$ 250.000.000,00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$ 4.370.035.444,00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4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/>
                        <a:t>LIBRANZA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145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/>
                        <a:t>$ 125.241.960,00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/>
                        <a:t>$ 1.422.037.405,00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/>
                        <a:t>$ 2.861.953.029,00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$ 3.045.877.753,00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$ 7.455.110.147,00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/>
                        <a:t>FOMENTO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145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/>
                        <a:t>$ 2.328.339.192,00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/>
                        <a:t>$ 4.421.200.663,00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/>
                        <a:t>$ 5.629.289.421,80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$ 4.215.500.000,00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$ 16.594.329.276,80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4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/>
                        <a:t>IDEACTA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145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/>
                        <a:t>$ 2.367.385.653,00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/>
                        <a:t>$ 2.653.565.243,00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/>
                        <a:t>$ 2.793.000.000,00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$ 4.706.500.000,00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$ 12.520.450.896,00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4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/>
                        <a:t>EDUCATIVO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145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/>
                        <a:t>$ 2.705.539.954,00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/>
                        <a:t>$ 2.260.347.529,00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/>
                        <a:t>$ 987.268.174,00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$ 4.014.120.428,00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$ 9.967.276.085,00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4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/>
                        <a:t>MICROCREDITO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1450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/>
                        <a:t>$ 366.100.000,00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/>
                        <a:t>$ 1.166.742.000,00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/>
                        <a:t>$ 1.630.580.000,00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$ 2.917.166.000,00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$ 6.080.588.000,00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79512" y="5733256"/>
          <a:ext cx="8640960" cy="50405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latin typeface="+mn-lt"/>
                        </a:rPr>
                        <a:t>TOTAL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937" marR="7937" marT="7937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latin typeface="+mn-lt"/>
                        </a:rPr>
                        <a:t>$11.452.642.203,00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857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latin typeface="+mn-lt"/>
                        </a:rPr>
                        <a:t>$23.483.526.877,00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857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latin typeface="+mn-lt"/>
                        </a:rPr>
                        <a:t>$18.878.090.624,80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857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$ 25.761.800.181,00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$ 79.576.060.304,80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2 Subtítulo"/>
          <p:cNvSpPr txBox="1">
            <a:spLocks/>
          </p:cNvSpPr>
          <p:nvPr/>
        </p:nvSpPr>
        <p:spPr>
          <a:xfrm>
            <a:off x="1043608" y="980728"/>
            <a:ext cx="712879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600" b="1" i="1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Incrementar</a:t>
            </a:r>
            <a:r>
              <a:rPr kumimoji="0" lang="es-CO" sz="3600" b="1" i="1" u="none" strike="noStrike" kern="1200" cap="none" spc="0" normalizeH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 en $4.800 millones (10%) la colocación de recursos a través (créditos de corto y largo plazo) del buen manejo del portafolio de servicios</a:t>
            </a:r>
            <a:endParaRPr kumimoji="0" lang="es-CO" sz="3600" b="1" i="1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4 Título"/>
          <p:cNvSpPr txBox="1">
            <a:spLocks/>
          </p:cNvSpPr>
          <p:nvPr/>
        </p:nvSpPr>
        <p:spPr bwMode="auto">
          <a:xfrm>
            <a:off x="2484438" y="5084763"/>
            <a:ext cx="49672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4400" b="1" i="1">
                <a:solidFill>
                  <a:srgbClr val="009900"/>
                </a:solidFill>
                <a:latin typeface="+mn-lt"/>
                <a:ea typeface="+mj-ea"/>
                <a:cs typeface="Aharoni" pitchFamily="2" charset="-79"/>
              </a:rPr>
              <a:t>NUESTRAS METAS </a:t>
            </a:r>
            <a:endParaRPr lang="es-CO" sz="4400" b="1" i="1" dirty="0">
              <a:solidFill>
                <a:srgbClr val="009900"/>
              </a:solidFill>
              <a:latin typeface="+mn-lt"/>
              <a:ea typeface="+mj-ea"/>
              <a:cs typeface="Aharoni" pitchFamily="2" charset="-79"/>
            </a:endParaRPr>
          </a:p>
        </p:txBody>
      </p:sp>
      <p:sp>
        <p:nvSpPr>
          <p:cNvPr id="17412" name="3 CuadroTexto"/>
          <p:cNvSpPr txBox="1">
            <a:spLocks noChangeArrowheads="1"/>
          </p:cNvSpPr>
          <p:nvPr/>
        </p:nvSpPr>
        <p:spPr bwMode="auto">
          <a:xfrm>
            <a:off x="1258888" y="1268413"/>
            <a:ext cx="237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O" altLang="es-CO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5496" y="5191397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7200" b="1" i="1" dirty="0">
                <a:solidFill>
                  <a:srgbClr val="009900"/>
                </a:solidFill>
                <a:latin typeface="+mj-lt"/>
                <a:cs typeface="Aharoni" pitchFamily="2" charset="-79"/>
              </a:rPr>
              <a:t>CRÉDITOS EDUCATIVOS</a:t>
            </a:r>
          </a:p>
          <a:p>
            <a:pPr>
              <a:defRPr/>
            </a:pPr>
            <a:r>
              <a:rPr lang="es-CO" b="1" i="1" dirty="0">
                <a:solidFill>
                  <a:srgbClr val="009900"/>
                </a:solidFill>
                <a:cs typeface="Aharoni" pitchFamily="2" charset="-79"/>
              </a:rPr>
              <a:t> </a:t>
            </a:r>
            <a:endParaRPr lang="es-C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5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4 Título"/>
          <p:cNvSpPr>
            <a:spLocks noGrp="1"/>
          </p:cNvSpPr>
          <p:nvPr>
            <p:ph type="title"/>
          </p:nvPr>
        </p:nvSpPr>
        <p:spPr>
          <a:xfrm>
            <a:off x="395536" y="129258"/>
            <a:ext cx="8229600" cy="779462"/>
          </a:xfrm>
        </p:spPr>
        <p:txBody>
          <a:bodyPr>
            <a:normAutofit/>
          </a:bodyPr>
          <a:lstStyle/>
          <a:p>
            <a:pPr algn="l"/>
            <a:r>
              <a:rPr lang="es-CO" sz="3200" b="1" i="1" dirty="0">
                <a:solidFill>
                  <a:srgbClr val="009900"/>
                </a:solidFill>
                <a:latin typeface="+mn-lt"/>
                <a:cs typeface="Aharoni" pitchFamily="2" charset="-79"/>
              </a:rPr>
              <a:t>META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971600" y="1052736"/>
            <a:ext cx="712879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600" b="1" i="1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Ofrecer créditos educativos a través</a:t>
            </a:r>
            <a:r>
              <a:rPr kumimoji="0" lang="es-CO" sz="3600" b="1" i="1" u="none" strike="noStrike" kern="1200" cap="none" spc="0" normalizeH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 de IDESAN por 5.000 millones de pesos para programas de pregrado, postgrado (especialización, maestría y doctorado).</a:t>
            </a:r>
            <a:endParaRPr kumimoji="0" lang="es-CO" sz="3600" b="1" i="1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172037"/>
              </p:ext>
            </p:extLst>
          </p:nvPr>
        </p:nvGraphicFramePr>
        <p:xfrm>
          <a:off x="1187625" y="1988840"/>
          <a:ext cx="6768751" cy="301262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7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AÑO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META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CUMPLIMIENTO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% CUMPLIMIENTO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/>
                        <a:t>2012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s-CO" sz="1600" u="none" strike="noStrike" dirty="0"/>
                        <a:t>$ 2.705.000.000,00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s-CO" sz="1600" u="none" strike="noStrike" dirty="0"/>
                        <a:t>$ 2.705.539.954,00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/>
                        <a:t>100,02%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/>
                        <a:t>2013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s-CO" sz="1600" u="none" strike="noStrike" dirty="0"/>
                        <a:t>$ 765.000.000,00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s-CO" sz="1600" u="none" strike="noStrike" dirty="0"/>
                        <a:t>$ 2.260.347.529,00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/>
                        <a:t>295,47%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1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/>
                        <a:t>2014                                               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es-CO" sz="1600" u="none" strike="noStrike" dirty="0"/>
                        <a:t>$ 765.000.000,00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u="none" strike="noStrike" dirty="0"/>
                        <a:t>$ 987.268.174,00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/>
                        <a:t>129%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1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/>
                        <a:t>2015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/>
                        <a:t>$ 765.000.000,00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$ 4.014.120.428,00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/>
                        <a:t>524.72%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70904"/>
              </p:ext>
            </p:extLst>
          </p:nvPr>
        </p:nvGraphicFramePr>
        <p:xfrm>
          <a:off x="1187624" y="5157192"/>
          <a:ext cx="6768751" cy="52079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7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/>
                        <a:t>TOTAL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u="none" strike="noStrike" dirty="0"/>
                        <a:t>$ 5.000.000.000,00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u="none" strike="noStrike" dirty="0"/>
                        <a:t>$9.967.276.085.00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/>
                        <a:t>199%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187624" y="5805264"/>
            <a:ext cx="6768752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En el año 2.014 se recolocaron créditos por el valor total de $2.133.123.418 para un total cuatrienio de $11.113.131.329 y 222%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4 Título"/>
          <p:cNvSpPr>
            <a:spLocks noGrp="1"/>
          </p:cNvSpPr>
          <p:nvPr>
            <p:ph type="title"/>
          </p:nvPr>
        </p:nvSpPr>
        <p:spPr>
          <a:xfrm>
            <a:off x="395536" y="129258"/>
            <a:ext cx="8229600" cy="779462"/>
          </a:xfrm>
        </p:spPr>
        <p:txBody>
          <a:bodyPr>
            <a:normAutofit/>
          </a:bodyPr>
          <a:lstStyle/>
          <a:p>
            <a:pPr algn="l"/>
            <a:r>
              <a:rPr lang="es-CO" sz="3200" b="1" i="1" dirty="0">
                <a:solidFill>
                  <a:srgbClr val="009900"/>
                </a:solidFill>
                <a:latin typeface="+mn-lt"/>
                <a:cs typeface="Aharoni" pitchFamily="2" charset="-79"/>
              </a:rPr>
              <a:t>META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971600" y="908720"/>
            <a:ext cx="712879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400" b="1" i="1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Apoyar el ingreso y la permanencia de 5.000 jóvenes santandereanos</a:t>
            </a:r>
            <a:r>
              <a:rPr kumimoji="0" lang="es-CO" sz="2400" b="1" i="1" u="none" strike="noStrike" kern="1200" cap="none" spc="0" normalizeH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 a la formación profesional, postgrado, técnica y tecnológica</a:t>
            </a:r>
            <a:endParaRPr kumimoji="0" lang="es-CO" sz="2400" b="1" i="1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40898"/>
              </p:ext>
            </p:extLst>
          </p:nvPr>
        </p:nvGraphicFramePr>
        <p:xfrm>
          <a:off x="1187624" y="2348880"/>
          <a:ext cx="6336704" cy="245481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4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AÑO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META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CUMPLIMIENTO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/>
                        <a:t>% CUMPLIMIENTO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/>
                        <a:t>2012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1620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1620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100%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/>
                        <a:t>2013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1200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1572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131%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/>
                        <a:t>2014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1200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1363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113.58%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/>
                        <a:t>2015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u="none" strike="noStrike" dirty="0"/>
                        <a:t>980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u="none" strike="noStrike" dirty="0"/>
                        <a:t>1762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180%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19584"/>
              </p:ext>
            </p:extLst>
          </p:nvPr>
        </p:nvGraphicFramePr>
        <p:xfrm>
          <a:off x="1187624" y="5085184"/>
          <a:ext cx="6336704" cy="3600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/>
                        <a:t>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/>
                        <a:t>5000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/>
                        <a:t>6317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/>
                        <a:t>126%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4 Título"/>
          <p:cNvSpPr txBox="1">
            <a:spLocks/>
          </p:cNvSpPr>
          <p:nvPr/>
        </p:nvSpPr>
        <p:spPr bwMode="auto">
          <a:xfrm>
            <a:off x="2484438" y="5084763"/>
            <a:ext cx="49672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4400" b="1" i="1">
                <a:solidFill>
                  <a:srgbClr val="009900"/>
                </a:solidFill>
                <a:latin typeface="+mn-lt"/>
                <a:ea typeface="+mj-ea"/>
                <a:cs typeface="Aharoni" pitchFamily="2" charset="-79"/>
              </a:rPr>
              <a:t>NUESTRAS METAS </a:t>
            </a:r>
            <a:endParaRPr lang="es-CO" sz="4400" b="1" i="1" dirty="0">
              <a:solidFill>
                <a:srgbClr val="009900"/>
              </a:solidFill>
              <a:latin typeface="+mn-lt"/>
              <a:ea typeface="+mj-ea"/>
              <a:cs typeface="Aharoni" pitchFamily="2" charset="-79"/>
            </a:endParaRPr>
          </a:p>
        </p:txBody>
      </p:sp>
      <p:sp>
        <p:nvSpPr>
          <p:cNvPr id="17412" name="3 CuadroTexto"/>
          <p:cNvSpPr txBox="1">
            <a:spLocks noChangeArrowheads="1"/>
          </p:cNvSpPr>
          <p:nvPr/>
        </p:nvSpPr>
        <p:spPr bwMode="auto">
          <a:xfrm>
            <a:off x="1258888" y="1268413"/>
            <a:ext cx="237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O" altLang="es-CO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7504" y="5191397"/>
            <a:ext cx="8785225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7200" b="1" i="1" dirty="0">
                <a:solidFill>
                  <a:srgbClr val="009900"/>
                </a:solidFill>
                <a:latin typeface="+mj-lt"/>
                <a:cs typeface="Aharoni" pitchFamily="2" charset="-79"/>
              </a:rPr>
              <a:t>MICROCREDITOS  </a:t>
            </a:r>
          </a:p>
          <a:p>
            <a:pPr>
              <a:defRPr/>
            </a:pPr>
            <a:r>
              <a:rPr lang="es-CO" b="1" i="1" dirty="0">
                <a:solidFill>
                  <a:srgbClr val="009900"/>
                </a:solidFill>
                <a:cs typeface="Aharoni" pitchFamily="2" charset="-79"/>
              </a:rPr>
              <a:t> </a:t>
            </a:r>
            <a:endParaRPr lang="es-C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7384"/>
            <a:ext cx="9155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4 Título"/>
          <p:cNvSpPr>
            <a:spLocks noGrp="1"/>
          </p:cNvSpPr>
          <p:nvPr>
            <p:ph type="title"/>
          </p:nvPr>
        </p:nvSpPr>
        <p:spPr>
          <a:xfrm>
            <a:off x="395536" y="129258"/>
            <a:ext cx="8229600" cy="779462"/>
          </a:xfrm>
        </p:spPr>
        <p:txBody>
          <a:bodyPr>
            <a:normAutofit/>
          </a:bodyPr>
          <a:lstStyle/>
          <a:p>
            <a:pPr algn="l"/>
            <a:r>
              <a:rPr lang="es-CO" sz="3200" b="1" i="1" dirty="0">
                <a:solidFill>
                  <a:srgbClr val="009900"/>
                </a:solidFill>
                <a:latin typeface="+mn-lt"/>
                <a:cs typeface="Aharoni" pitchFamily="2" charset="-79"/>
              </a:rPr>
              <a:t>META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971600" y="1124744"/>
            <a:ext cx="712879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200" b="1" i="1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Apoyar</a:t>
            </a:r>
            <a:r>
              <a:rPr kumimoji="0" lang="es-CO" sz="3200" b="1" i="1" u="none" strike="noStrike" kern="1200" cap="none" spc="0" normalizeH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 la formalización y fortalecimiento de 900 </a:t>
            </a:r>
            <a:r>
              <a:rPr kumimoji="0" lang="es-CO" sz="3200" b="1" i="1" u="none" strike="noStrike" kern="1200" cap="none" spc="0" normalizeH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micropymes</a:t>
            </a:r>
            <a:endParaRPr kumimoji="0" lang="es-CO" sz="3200" b="1" i="1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29634"/>
              </p:ext>
            </p:extLst>
          </p:nvPr>
        </p:nvGraphicFramePr>
        <p:xfrm>
          <a:off x="1187625" y="2348880"/>
          <a:ext cx="6552727" cy="268393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6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91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/>
                        <a:t>AÑO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/>
                        <a:t>META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/>
                        <a:t>CUMPLIMIENTO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/>
                        <a:t>% CUMPLIMIENTO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6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/>
                        <a:t>2012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84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91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108,33%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6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/>
                        <a:t>2013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272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337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/>
                        <a:t>123,89%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6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/>
                        <a:t>2014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272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364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/>
                        <a:t>133,82%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69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u="none" strike="noStrike" dirty="0"/>
                        <a:t>2015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u="none" strike="noStrike" dirty="0"/>
                        <a:t>272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u="none" strike="noStrike" dirty="0"/>
                        <a:t>577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u="none" strike="noStrike" dirty="0"/>
                        <a:t>121.13%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574010"/>
              </p:ext>
            </p:extLst>
          </p:nvPr>
        </p:nvGraphicFramePr>
        <p:xfrm>
          <a:off x="1187624" y="5301208"/>
          <a:ext cx="6552728" cy="43204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25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/>
                        <a:t>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u="none" strike="noStrike" dirty="0"/>
                        <a:t>900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u="none" strike="noStrike" dirty="0"/>
                        <a:t>1369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u="none" strike="noStrike" dirty="0"/>
                        <a:t>152%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73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4 Título"/>
          <p:cNvSpPr>
            <a:spLocks noGrp="1"/>
          </p:cNvSpPr>
          <p:nvPr>
            <p:ph type="ctrTitle"/>
          </p:nvPr>
        </p:nvSpPr>
        <p:spPr>
          <a:xfrm>
            <a:off x="4176712" y="2852936"/>
            <a:ext cx="4967288" cy="1470025"/>
          </a:xfrm>
        </p:spPr>
        <p:txBody>
          <a:bodyPr>
            <a:normAutofit fontScale="90000"/>
          </a:bodyPr>
          <a:lstStyle/>
          <a:p>
            <a:r>
              <a:rPr lang="es-CO" b="1" i="1" dirty="0">
                <a:solidFill>
                  <a:srgbClr val="009900"/>
                </a:solidFill>
                <a:latin typeface="+mn-lt"/>
                <a:cs typeface="Aharoni" pitchFamily="2" charset="-79"/>
              </a:rPr>
              <a:t>INFORME de GESTION  Y PLAN DE ACCION </a:t>
            </a:r>
          </a:p>
        </p:txBody>
      </p:sp>
      <p:sp>
        <p:nvSpPr>
          <p:cNvPr id="6" name="2 Subtítulo"/>
          <p:cNvSpPr>
            <a:spLocks noGrp="1"/>
          </p:cNvSpPr>
          <p:nvPr>
            <p:ph type="subTitle" idx="1"/>
          </p:nvPr>
        </p:nvSpPr>
        <p:spPr>
          <a:xfrm>
            <a:off x="4572000" y="4653136"/>
            <a:ext cx="4427537" cy="1752600"/>
          </a:xfrm>
        </p:spPr>
        <p:txBody>
          <a:bodyPr>
            <a:normAutofit/>
          </a:bodyPr>
          <a:lstStyle/>
          <a:p>
            <a:r>
              <a:rPr lang="es-CO" b="1" i="1" dirty="0">
                <a:solidFill>
                  <a:srgbClr val="00CC00"/>
                </a:solidFill>
                <a:ea typeface="+mj-ea"/>
                <a:cs typeface="Aharoni" pitchFamily="2" charset="-79"/>
              </a:rPr>
              <a:t>CORTE</a:t>
            </a:r>
          </a:p>
          <a:p>
            <a:r>
              <a:rPr lang="es-CO" b="1" i="1" dirty="0">
                <a:solidFill>
                  <a:srgbClr val="00CC00"/>
                </a:solidFill>
                <a:ea typeface="+mj-ea"/>
                <a:cs typeface="Aharoni" pitchFamily="2" charset="-79"/>
              </a:rPr>
              <a:t>DICIEMBRE 31 DE 2015</a:t>
            </a:r>
          </a:p>
          <a:p>
            <a:endParaRPr lang="es-CO" b="1" i="1" dirty="0">
              <a:solidFill>
                <a:srgbClr val="00CC00"/>
              </a:solidFill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4 Título"/>
          <p:cNvSpPr txBox="1">
            <a:spLocks/>
          </p:cNvSpPr>
          <p:nvPr/>
        </p:nvSpPr>
        <p:spPr bwMode="auto">
          <a:xfrm>
            <a:off x="2484438" y="5084763"/>
            <a:ext cx="49672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4400" b="1" i="1">
                <a:solidFill>
                  <a:srgbClr val="009900"/>
                </a:solidFill>
                <a:latin typeface="+mn-lt"/>
                <a:ea typeface="+mj-ea"/>
                <a:cs typeface="Aharoni" pitchFamily="2" charset="-79"/>
              </a:rPr>
              <a:t>NUESTRAS METAS </a:t>
            </a:r>
            <a:endParaRPr lang="es-CO" sz="4400" b="1" i="1" dirty="0">
              <a:solidFill>
                <a:srgbClr val="009900"/>
              </a:solidFill>
              <a:latin typeface="+mn-lt"/>
              <a:ea typeface="+mj-ea"/>
              <a:cs typeface="Aharoni" pitchFamily="2" charset="-79"/>
            </a:endParaRPr>
          </a:p>
        </p:txBody>
      </p:sp>
      <p:sp>
        <p:nvSpPr>
          <p:cNvPr id="17412" name="3 CuadroTexto"/>
          <p:cNvSpPr txBox="1">
            <a:spLocks noChangeArrowheads="1"/>
          </p:cNvSpPr>
          <p:nvPr/>
        </p:nvSpPr>
        <p:spPr bwMode="auto">
          <a:xfrm>
            <a:off x="1258888" y="1268413"/>
            <a:ext cx="237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O" altLang="es-CO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7504" y="5191397"/>
            <a:ext cx="8785225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7200" b="1" i="1" dirty="0">
                <a:solidFill>
                  <a:srgbClr val="009900"/>
                </a:solidFill>
                <a:latin typeface="+mj-lt"/>
                <a:cs typeface="Aharoni" pitchFamily="2" charset="-79"/>
              </a:rPr>
              <a:t>CAPTACIÓN  </a:t>
            </a:r>
          </a:p>
          <a:p>
            <a:pPr>
              <a:defRPr/>
            </a:pPr>
            <a:r>
              <a:rPr lang="es-CO" b="1" i="1" dirty="0">
                <a:solidFill>
                  <a:srgbClr val="009900"/>
                </a:solidFill>
                <a:cs typeface="Aharoni" pitchFamily="2" charset="-79"/>
              </a:rPr>
              <a:t> </a:t>
            </a:r>
            <a:endParaRPr lang="es-C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95536" y="476672"/>
            <a:ext cx="6913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400" b="1" i="1" dirty="0">
                <a:solidFill>
                  <a:srgbClr val="00CC00"/>
                </a:solidFill>
                <a:latin typeface="+mn-lt"/>
                <a:cs typeface="Aharoni" pitchFamily="2" charset="-79"/>
              </a:rPr>
              <a:t>Aumentar en $ 13.500 millones (25%) el saldo de las captaciones acumuladas</a:t>
            </a:r>
            <a:endParaRPr lang="es-CO" sz="2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288" y="1484313"/>
          <a:ext cx="7993061" cy="10810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5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1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tx1"/>
                          </a:solidFill>
                        </a:rPr>
                        <a:t>AÑO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tx1"/>
                          </a:solidFill>
                        </a:rPr>
                        <a:t>META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tx1"/>
                          </a:solidFill>
                        </a:rPr>
                        <a:t>CUMPLIMIENTO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tx1"/>
                          </a:solidFill>
                        </a:rPr>
                        <a:t>% CUMPLIMIENTO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936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2015</a:t>
                      </a:r>
                    </a:p>
                  </a:txBody>
                  <a:tcPr marT="45731" marB="4573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/>
                        <a:t>$67.500.000.000 </a:t>
                      </a:r>
                    </a:p>
                  </a:txBody>
                  <a:tcPr marT="45731" marB="4573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44.395.717.542,93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65.77%</a:t>
                      </a:r>
                      <a:endParaRPr lang="es-CO" sz="2000" b="0" dirty="0"/>
                    </a:p>
                  </a:txBody>
                  <a:tcPr marT="45731" marB="45731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53" name="4 CuadroTexto"/>
          <p:cNvSpPr txBox="1">
            <a:spLocks noChangeArrowheads="1"/>
          </p:cNvSpPr>
          <p:nvPr/>
        </p:nvSpPr>
        <p:spPr bwMode="auto">
          <a:xfrm>
            <a:off x="103188" y="2636912"/>
            <a:ext cx="889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altLang="es-CO" sz="2400" b="1" dirty="0">
                <a:solidFill>
                  <a:srgbClr val="00CC00"/>
                </a:solidFill>
              </a:rPr>
              <a:t>Por Productos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627313" y="3140968"/>
          <a:ext cx="3457575" cy="2957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9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tx1"/>
                          </a:solidFill>
                        </a:rPr>
                        <a:t>ITEM</a:t>
                      </a:r>
                    </a:p>
                  </a:txBody>
                  <a:tcPr marL="91471" marR="91471" marT="45710" marB="4571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tx1"/>
                          </a:solidFill>
                        </a:rPr>
                        <a:t>RECURSOS</a:t>
                      </a:r>
                    </a:p>
                  </a:txBody>
                  <a:tcPr marL="91471" marR="91471" marT="45710" marB="4571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IDEAHORRO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65" marR="4446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24.551.796.333,80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CHEQUERENTA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65" marR="4446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10.197.694.554,36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CDT´S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65" marR="4446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1.095.813.835,24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CONVENIOS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65" marR="4446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8.550.412.819,53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14 Título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79462"/>
          </a:xfrm>
        </p:spPr>
        <p:txBody>
          <a:bodyPr>
            <a:normAutofit/>
          </a:bodyPr>
          <a:lstStyle/>
          <a:p>
            <a:pPr algn="l"/>
            <a:r>
              <a:rPr lang="es-CO" sz="3200" b="1" i="1" dirty="0">
                <a:solidFill>
                  <a:srgbClr val="009900"/>
                </a:solidFill>
                <a:latin typeface="+mn-lt"/>
                <a:cs typeface="Aharoni" pitchFamily="2" charset="-79"/>
              </a:rPr>
              <a:t>META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11560" y="6204302"/>
            <a:ext cx="6624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1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Debido al Decreto 1117 del 31 de mayo de 2013, donde ordena el desmonte para los INFIS que no cumplan la calificación, se debe bajar la captación.</a:t>
            </a:r>
            <a:endParaRPr kumimoji="0" lang="es-ES_tradnl" sz="2400" b="0" i="0" u="none" strike="noStrike" cap="none" normalizeH="0" baseline="0" dirty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4 Título"/>
          <p:cNvSpPr txBox="1">
            <a:spLocks/>
          </p:cNvSpPr>
          <p:nvPr/>
        </p:nvSpPr>
        <p:spPr bwMode="auto">
          <a:xfrm>
            <a:off x="2484438" y="5084763"/>
            <a:ext cx="49672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4400" b="1" i="1">
                <a:solidFill>
                  <a:srgbClr val="009900"/>
                </a:solidFill>
                <a:latin typeface="+mn-lt"/>
                <a:ea typeface="+mj-ea"/>
                <a:cs typeface="Aharoni" pitchFamily="2" charset="-79"/>
              </a:rPr>
              <a:t>NUESTRAS METAS </a:t>
            </a:r>
            <a:endParaRPr lang="es-CO" sz="4400" b="1" i="1" dirty="0">
              <a:solidFill>
                <a:srgbClr val="009900"/>
              </a:solidFill>
              <a:latin typeface="+mn-lt"/>
              <a:ea typeface="+mj-ea"/>
              <a:cs typeface="Aharoni" pitchFamily="2" charset="-79"/>
            </a:endParaRPr>
          </a:p>
        </p:txBody>
      </p:sp>
      <p:sp>
        <p:nvSpPr>
          <p:cNvPr id="22532" name="3 CuadroTexto"/>
          <p:cNvSpPr txBox="1">
            <a:spLocks noChangeArrowheads="1"/>
          </p:cNvSpPr>
          <p:nvPr/>
        </p:nvSpPr>
        <p:spPr bwMode="auto">
          <a:xfrm>
            <a:off x="1258888" y="1268413"/>
            <a:ext cx="237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O" altLang="es-CO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58775" y="4652963"/>
            <a:ext cx="8785225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7200" b="1" i="1" dirty="0">
                <a:solidFill>
                  <a:srgbClr val="009900"/>
                </a:solidFill>
                <a:latin typeface="+mj-lt"/>
                <a:cs typeface="Aharoni" pitchFamily="2" charset="-79"/>
              </a:rPr>
              <a:t>CLIENTES NUEVOS   </a:t>
            </a:r>
          </a:p>
          <a:p>
            <a:pPr>
              <a:defRPr/>
            </a:pPr>
            <a:r>
              <a:rPr lang="es-CO" b="1" i="1" dirty="0">
                <a:solidFill>
                  <a:srgbClr val="009900"/>
                </a:solidFill>
                <a:cs typeface="Aharoni" pitchFamily="2" charset="-79"/>
              </a:rPr>
              <a:t> </a:t>
            </a:r>
            <a:endParaRPr lang="es-CO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82774" y="620688"/>
            <a:ext cx="691356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s-ES_tradnl" sz="2400" b="1" i="1" dirty="0">
              <a:solidFill>
                <a:srgbClr val="00CC00"/>
              </a:solidFill>
              <a:latin typeface="+mn-lt"/>
              <a:cs typeface="Aharoni" pitchFamily="2" charset="-79"/>
            </a:endParaRPr>
          </a:p>
          <a:p>
            <a:pPr algn="ctr">
              <a:defRPr/>
            </a:pPr>
            <a:r>
              <a:rPr lang="es-ES_tradnl" sz="2800" b="1" i="1" dirty="0">
                <a:solidFill>
                  <a:srgbClr val="00CC00"/>
                </a:solidFill>
                <a:latin typeface="+mn-lt"/>
                <a:cs typeface="Aharoni" pitchFamily="2" charset="-79"/>
              </a:rPr>
              <a:t>Incrementar  en 15 los clientes activos del IDESAN</a:t>
            </a:r>
            <a:endParaRPr lang="es-CO" sz="2800" b="1" i="1" dirty="0">
              <a:solidFill>
                <a:srgbClr val="00CC00"/>
              </a:solidFill>
              <a:latin typeface="+mn-lt"/>
              <a:cs typeface="Aharoni" pitchFamily="2" charset="-79"/>
            </a:endParaRPr>
          </a:p>
          <a:p>
            <a:pPr algn="ctr">
              <a:defRPr/>
            </a:pPr>
            <a:endParaRPr lang="es-CO" sz="2800" b="1" i="1" dirty="0">
              <a:solidFill>
                <a:srgbClr val="00CC00"/>
              </a:solidFill>
              <a:latin typeface="+mn-lt"/>
              <a:cs typeface="Aharoni" pitchFamily="2" charset="-79"/>
            </a:endParaRPr>
          </a:p>
          <a:p>
            <a:pPr>
              <a:defRPr/>
            </a:pPr>
            <a:endParaRPr lang="es-CO" sz="2400" dirty="0"/>
          </a:p>
        </p:txBody>
      </p:sp>
      <p:sp>
        <p:nvSpPr>
          <p:cNvPr id="5" name="14 Título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79462"/>
          </a:xfrm>
        </p:spPr>
        <p:txBody>
          <a:bodyPr>
            <a:normAutofit/>
          </a:bodyPr>
          <a:lstStyle/>
          <a:p>
            <a:pPr algn="l"/>
            <a:r>
              <a:rPr lang="es-CO" sz="3200" b="1" i="1" dirty="0">
                <a:solidFill>
                  <a:srgbClr val="009900"/>
                </a:solidFill>
                <a:latin typeface="+mn-lt"/>
                <a:cs typeface="Aharoni" pitchFamily="2" charset="-79"/>
              </a:rPr>
              <a:t>META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542" y="2196796"/>
            <a:ext cx="5906794" cy="2464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4 Título"/>
          <p:cNvSpPr txBox="1">
            <a:spLocks/>
          </p:cNvSpPr>
          <p:nvPr/>
        </p:nvSpPr>
        <p:spPr bwMode="auto">
          <a:xfrm>
            <a:off x="2484438" y="5084763"/>
            <a:ext cx="49672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4400" b="1" i="1">
                <a:solidFill>
                  <a:srgbClr val="009900"/>
                </a:solidFill>
                <a:latin typeface="+mn-lt"/>
                <a:ea typeface="+mj-ea"/>
                <a:cs typeface="Aharoni" pitchFamily="2" charset="-79"/>
              </a:rPr>
              <a:t>NUESTRAS METAS </a:t>
            </a:r>
            <a:endParaRPr lang="es-CO" sz="4400" b="1" i="1" dirty="0">
              <a:solidFill>
                <a:srgbClr val="009900"/>
              </a:solidFill>
              <a:latin typeface="+mn-lt"/>
              <a:ea typeface="+mj-ea"/>
              <a:cs typeface="Aharoni" pitchFamily="2" charset="-79"/>
            </a:endParaRPr>
          </a:p>
        </p:txBody>
      </p:sp>
      <p:sp>
        <p:nvSpPr>
          <p:cNvPr id="24580" name="3 CuadroTexto"/>
          <p:cNvSpPr txBox="1">
            <a:spLocks noChangeArrowheads="1"/>
          </p:cNvSpPr>
          <p:nvPr/>
        </p:nvSpPr>
        <p:spPr bwMode="auto">
          <a:xfrm>
            <a:off x="1258888" y="1268413"/>
            <a:ext cx="237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CO" altLang="es-CO"/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4508500"/>
            <a:ext cx="8785225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O" sz="7200" b="1" i="1" dirty="0">
                <a:solidFill>
                  <a:srgbClr val="009900"/>
                </a:solidFill>
                <a:latin typeface="+mj-lt"/>
                <a:cs typeface="Aharoni" pitchFamily="2" charset="-79"/>
              </a:rPr>
              <a:t>CAPACITACIONES A FUNCIONARIOS </a:t>
            </a:r>
          </a:p>
          <a:p>
            <a:pPr eaLnBrk="1" hangingPunct="1">
              <a:defRPr/>
            </a:pPr>
            <a:r>
              <a:rPr lang="es-CO" b="1" i="1" dirty="0">
                <a:solidFill>
                  <a:srgbClr val="009900"/>
                </a:solidFill>
                <a:cs typeface="Aharoni" pitchFamily="2" charset="-79"/>
              </a:rPr>
              <a:t> </a:t>
            </a:r>
            <a:endParaRPr lang="es-CO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899592" y="620688"/>
            <a:ext cx="6120680" cy="1366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CO" sz="2000" b="1" i="1" dirty="0">
              <a:solidFill>
                <a:srgbClr val="00CC00"/>
              </a:solidFill>
              <a:latin typeface="+mn-lt"/>
              <a:ea typeface="+mj-ea"/>
              <a:cs typeface="Aharoni" pitchFamily="2" charset="-79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2000" b="1" i="1" dirty="0">
                <a:solidFill>
                  <a:srgbClr val="00CC00"/>
                </a:solidFill>
                <a:cs typeface="Aharoni" pitchFamily="2" charset="-79"/>
              </a:rPr>
              <a:t>Capacitar a 1600 funcionarios y servidores públicos durante el cuatrienio</a:t>
            </a:r>
          </a:p>
        </p:txBody>
      </p:sp>
      <p:sp>
        <p:nvSpPr>
          <p:cNvPr id="25604" name="6 CuadroTexto"/>
          <p:cNvSpPr txBox="1">
            <a:spLocks noChangeArrowheads="1"/>
          </p:cNvSpPr>
          <p:nvPr/>
        </p:nvSpPr>
        <p:spPr bwMode="auto">
          <a:xfrm>
            <a:off x="5545138" y="2343373"/>
            <a:ext cx="359886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s-CO" altLang="es-CO" sz="2800" dirty="0">
                <a:solidFill>
                  <a:srgbClr val="000000"/>
                </a:solidFill>
              </a:rPr>
              <a:t>Apoyo de la ESAP y COMFENALCO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es-CO" altLang="es-CO" sz="2400" b="1" i="1" dirty="0">
              <a:solidFill>
                <a:srgbClr val="00CC00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s-CO" altLang="es-CO" sz="2400" b="1" i="1" dirty="0">
                <a:solidFill>
                  <a:srgbClr val="00CC00"/>
                </a:solidFill>
              </a:rPr>
              <a:t>CUMPLIMIENTO DE</a:t>
            </a:r>
            <a:endParaRPr lang="es-CO" altLang="es-CO" sz="2400" dirty="0">
              <a:solidFill>
                <a:srgbClr val="000000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s-CO" altLang="es-CO" sz="2400" b="1" dirty="0">
                <a:solidFill>
                  <a:srgbClr val="009900"/>
                </a:solidFill>
              </a:rPr>
              <a:t>2.145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s-CO" altLang="es-CO" sz="2800" b="1" dirty="0">
                <a:solidFill>
                  <a:srgbClr val="009900"/>
                </a:solidFill>
              </a:rPr>
              <a:t>134%</a:t>
            </a:r>
            <a:endParaRPr lang="es-CO" altLang="es-CO" b="1" i="1" dirty="0">
              <a:solidFill>
                <a:srgbClr val="009900"/>
              </a:solidFill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25605" name="Picture 2" descr="C:\Users\user\Desktop\IDESAN\IMAGENES\Capacitación a funcionari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564904"/>
            <a:ext cx="4752000" cy="38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4 Título"/>
          <p:cNvSpPr>
            <a:spLocks noGrp="1"/>
          </p:cNvSpPr>
          <p:nvPr>
            <p:ph type="title"/>
          </p:nvPr>
        </p:nvSpPr>
        <p:spPr>
          <a:xfrm>
            <a:off x="395536" y="129258"/>
            <a:ext cx="8229600" cy="779462"/>
          </a:xfrm>
        </p:spPr>
        <p:txBody>
          <a:bodyPr>
            <a:normAutofit/>
          </a:bodyPr>
          <a:lstStyle/>
          <a:p>
            <a:pPr algn="l"/>
            <a:r>
              <a:rPr lang="es-CO" sz="3200" b="1" i="1" dirty="0">
                <a:solidFill>
                  <a:srgbClr val="009900"/>
                </a:solidFill>
                <a:latin typeface="+mn-lt"/>
                <a:cs typeface="Aharoni" pitchFamily="2" charset="-79"/>
              </a:rPr>
              <a:t>META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544" y="1844824"/>
            <a:ext cx="496855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Falta la capacitación del año 2015 la cual va dirigida a los mandatarios, concejales y ediles electos.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7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6 CuadroTexto"/>
          <p:cNvSpPr txBox="1">
            <a:spLocks noChangeArrowheads="1"/>
          </p:cNvSpPr>
          <p:nvPr/>
        </p:nvSpPr>
        <p:spPr bwMode="auto">
          <a:xfrm>
            <a:off x="395288" y="1046346"/>
            <a:ext cx="7272337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i="1" dirty="0">
                <a:solidFill>
                  <a:srgbClr val="00CC00"/>
                </a:solidFill>
              </a:rPr>
              <a:t>Capacitar  12 funcionarios anualmente en temáticas propias del Instituto y comunes a los servidores públicos</a:t>
            </a:r>
            <a:endParaRPr lang="es-CO" sz="2400" b="1" i="1" dirty="0">
              <a:solidFill>
                <a:srgbClr val="00CC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s-CO" sz="2400" b="1" dirty="0">
              <a:solidFill>
                <a:srgbClr val="0000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CO" sz="2000" dirty="0">
                <a:solidFill>
                  <a:srgbClr val="000000"/>
                </a:solidFill>
              </a:rPr>
              <a:t> </a:t>
            </a:r>
            <a:endParaRPr lang="es-CO" sz="2000" b="1" i="1" dirty="0">
              <a:solidFill>
                <a:srgbClr val="00CC00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5" name="14 Título"/>
          <p:cNvSpPr>
            <a:spLocks noGrp="1"/>
          </p:cNvSpPr>
          <p:nvPr>
            <p:ph type="title"/>
          </p:nvPr>
        </p:nvSpPr>
        <p:spPr>
          <a:xfrm>
            <a:off x="395536" y="129258"/>
            <a:ext cx="8229600" cy="779462"/>
          </a:xfrm>
        </p:spPr>
        <p:txBody>
          <a:bodyPr>
            <a:normAutofit/>
          </a:bodyPr>
          <a:lstStyle/>
          <a:p>
            <a:pPr algn="l"/>
            <a:r>
              <a:rPr lang="es-CO" sz="3200" b="1" i="1" dirty="0">
                <a:solidFill>
                  <a:srgbClr val="009900"/>
                </a:solidFill>
                <a:latin typeface="+mn-lt"/>
                <a:cs typeface="Aharoni" pitchFamily="2" charset="-79"/>
              </a:rPr>
              <a:t>META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66664"/>
            <a:ext cx="6923430" cy="289052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4 Título"/>
          <p:cNvSpPr txBox="1">
            <a:spLocks/>
          </p:cNvSpPr>
          <p:nvPr/>
        </p:nvSpPr>
        <p:spPr bwMode="auto">
          <a:xfrm>
            <a:off x="2484438" y="5084763"/>
            <a:ext cx="49672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4400" b="1" i="1">
                <a:solidFill>
                  <a:srgbClr val="009900"/>
                </a:solidFill>
                <a:latin typeface="+mn-lt"/>
                <a:ea typeface="+mj-ea"/>
                <a:cs typeface="Aharoni" pitchFamily="2" charset="-79"/>
              </a:rPr>
              <a:t>NUESTRAS METAS </a:t>
            </a:r>
            <a:endParaRPr lang="es-CO" sz="4400" b="1" i="1" dirty="0">
              <a:solidFill>
                <a:srgbClr val="009900"/>
              </a:solidFill>
              <a:latin typeface="+mn-lt"/>
              <a:ea typeface="+mj-ea"/>
              <a:cs typeface="Aharoni" pitchFamily="2" charset="-79"/>
            </a:endParaRPr>
          </a:p>
        </p:txBody>
      </p:sp>
      <p:sp>
        <p:nvSpPr>
          <p:cNvPr id="19460" name="3 CuadroTexto"/>
          <p:cNvSpPr txBox="1">
            <a:spLocks noChangeArrowheads="1"/>
          </p:cNvSpPr>
          <p:nvPr/>
        </p:nvSpPr>
        <p:spPr bwMode="auto">
          <a:xfrm>
            <a:off x="1258888" y="1268413"/>
            <a:ext cx="237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O" altLang="es-CO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4508500"/>
            <a:ext cx="8785225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7200" b="1" i="1" dirty="0">
                <a:solidFill>
                  <a:srgbClr val="009900"/>
                </a:solidFill>
                <a:latin typeface="+mj-lt"/>
                <a:cs typeface="Aharoni" pitchFamily="2" charset="-79"/>
              </a:rPr>
              <a:t>CONVENIOS </a:t>
            </a:r>
          </a:p>
          <a:p>
            <a:pPr>
              <a:defRPr/>
            </a:pPr>
            <a:r>
              <a:rPr lang="es-CO" b="1" i="1" dirty="0">
                <a:solidFill>
                  <a:srgbClr val="009900"/>
                </a:solidFill>
                <a:cs typeface="Aharoni" pitchFamily="2" charset="-79"/>
              </a:rPr>
              <a:t> </a:t>
            </a:r>
            <a:endParaRPr lang="es-CO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395288" y="404813"/>
            <a:ext cx="7129462" cy="136683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s-CO" sz="3600" b="1" i="1" dirty="0">
              <a:solidFill>
                <a:srgbClr val="00CC00"/>
              </a:solidFill>
              <a:latin typeface="+mn-lt"/>
              <a:ea typeface="+mj-ea"/>
              <a:cs typeface="Aharoni" pitchFamily="2" charset="-79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5100" b="1" i="1" dirty="0">
                <a:solidFill>
                  <a:srgbClr val="00CC00"/>
                </a:solidFill>
                <a:cs typeface="Aharoni" pitchFamily="2" charset="-79"/>
              </a:rPr>
              <a:t>Avance durante el cuatrienio</a:t>
            </a:r>
            <a:endParaRPr lang="es-CO" sz="5100" b="1" dirty="0">
              <a:solidFill>
                <a:srgbClr val="000000"/>
              </a:solidFill>
            </a:endParaRPr>
          </a:p>
          <a:p>
            <a:pPr marL="342900" indent="-342900" algn="ctr">
              <a:defRPr/>
            </a:pPr>
            <a:endParaRPr lang="es-CO" sz="5100" b="1" dirty="0">
              <a:solidFill>
                <a:srgbClr val="0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357" y="2222203"/>
            <a:ext cx="6783286" cy="2413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395288" y="622300"/>
            <a:ext cx="76327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6000" b="1" i="1" dirty="0">
                <a:solidFill>
                  <a:srgbClr val="00CC00"/>
                </a:solidFill>
                <a:latin typeface="+mn-lt"/>
                <a:ea typeface="+mj-ea"/>
                <a:cs typeface="Aharoni" pitchFamily="2" charset="-79"/>
              </a:rPr>
              <a:t>Incentivos</a:t>
            </a:r>
          </a:p>
        </p:txBody>
      </p:sp>
      <p:sp>
        <p:nvSpPr>
          <p:cNvPr id="30725" name="AutoShape 2" descr="data:image/jpeg;base64,/9j/4AAQSkZJRgABAQAAAQABAAD/2wCEAAkGBxQSEhUUExQWFhQXGR4YGBgYGBcXFxgcFxgXHxoYGBccHCggGBolHBoYIjEhJykrLi4vHB8zODMsNygtLisBCgoKDg0OGxAQGywkICQsLCwsLywsLCwsLCwsLCwsLCwsLCwsLCwsLCwsLCwsLCwsLCwsLCwsLCwsLCwsLCwsLP/AABEIAK4BIgMBIgACEQEDEQH/xAAcAAACAwEBAQEAAAAAAAAAAAAFBgMEBwIBAAj/xABFEAACAQIDBQUFBgQFAwIHAAABAhEAAwQSIQUGMUFREyJhcYEHMpGhsRQjQlLB0WKS4fAkM3KC8RWiwhZDF0Rzg6PS4v/EABoBAAMBAQEBAAAAAAAAAAAAAAIDBAEFAAb/xAAyEQACAgEEAQMCAwcFAQAAAAABAgARAwQSITFBEyJRMmEFFKEVUnGBscHRQmKR4fAk/9oADAMBAAIRAxEAPwB6a2DIIBkRw5HiPKuEwyDgoGmUeA00HQafSulug8PPgeB4V4t9TwPH9p+lc2UyNMEgCADRCCok92FKgCTwgnThUtiyEUKvujgJmPAeA5DlXq3AeBHP5TP0NfC4DwI68enOsnp6xrqwda5iu7A1rJ6ZTvLZ/wAXfjjm/wDEUOuaHQiJ8Jpk3o2HdfFXXTgSPkq0HOwr0yRPpNDOtjyJtHMF3rakf8VB9n8/jRQ7Dv8AHIa5Oy7w/C3wooz1E8kQRctkdahCT6daMNgbgjun4VDdwT66GfWmK0BgPmDnTjNQuvw8qIfZWHKo7llhM0wNFMlxt3E3+t4LCjD3bNx4Z+8mX8bseZHWmPDb7WLqhwl0DyX/APesmt2jr50x7FT7sCJH61QMxXqcrLosbEFo7XN8MKD3nZZ6o36A1bwu9uE/DiUBPUlfrFZpt6xqhiJnl5UMNr+4pg1Jiv2XjIsEibVg9s4d5Av2WzTwuLPTXWobV1WBhgfIzWNCwOYHwr4WY5fpR/mftA/ZHkNNkFdk1kNu86kEO48nINFMLtK+P/dueHen61h1K11PH8MyeDP0fYaVB6gGpKxBvaDjrSaOpyDTMi6xprETTfuPvtfxeH7S4tvMHKnKrAGADwLHXWleoKuNbEyGjGneP3F8/wBDQA3o5/OrO09oXLoC5VgGZ110oXiLFxunz6f807HqMYFEzn6jTZHawOJdwuI1HTx/SrxuspMEihFm0VjufPx8ap7570LgLa3DbNxnJCrmC8NSSYOmoqlM2M+ZC2lzhvaDC22nOVGJmLinWjm2MegsXdeNtuXVTWC7Q9q+KuaLh8OEmQG7Vjpwlg6z8BVXE+0DaV3MM6hWGXKtpMsEDgGDGdDz5mlZWRpZpcOfGR13z5Mc7T96iO8K/d2/P/xpA2fvZcX/AD7APRrcp/MhkH0jyNOGM2pbxNi3ctNmAMHkVYLqCORrh5MRRTc+oXMMmZSBBzCuJmvT/cV5lqOda5EyzVe8COlWOOketR3E5UQmynNfV3kFfUVzbM0u22U6A+9kjTUKWgkkdBy61xZKgSJAQ6zHHKQZ9BHpXbWQeY4z7o49fPjrVDb21LeDsNeusMoEABRLEyAqidSZ9NelVgXPl/HMIuoXLJI7xI4aSST8ZIrnswAASYIjlqDk0mecAetY1i/abi2buC3bSZyhMxIBmCWnoOEUQ2V7TroP36W7iDTugqwGnu6x6Gneg1QN4muW7w90kkjj41atDWhOxtpWMVb7Syyuuk6EMDxGYHWaLWrgnip8J10pHN8wvFwPtYxdbxAPxFUHump95toWrV4BjqbYOgY6S3MDrQc7bsn8R/lb9qE9xiqaupfVq9F7ThVWztO23ukn/a37Vym0rWup06qRW1PUZOYmvh5Cq7bRs9T/ACn616Nq2up/lNem7W+DJGtKeI+VRjBp0BHiK6/6ra/Mf5T+1cHa1kalj/K37VoM9tYSjgMBbJvd1dLhHAflQ/rVr7KF91Y8BoKqbO2laDX5YgG5I7rcMiDpVnaG1Ut2HvDvhdANRJkADXhqaM2TUA2BPL+ARwMygxwnlVW5sW1+T5n96I4FcSytct3QwMHsXVCg04BguYazxMV1Z2pZuAz926mHRj7reHhXgQeQYTLkSgw7ggbDtn8J49TXrbBtfxfH+lGkxFv86/Gumv2zpnX4ivbjPW4+YDTd5Op+I/au02AvU/AftRpWt/nX4j96mBTky/EV4tPb3HzAWJ3WDIRnIHgAavbiWDhcPiVJns7hbURIyrRRXUfiX4iquwiHGLXRgzgEZuTKAQDyoweIt2c9w3se9cYEXIkkkR04iiR0oTsu26HXXgBrwB06a0WdTPhSgKubkIsToOKA7y4yzeXsQgeD3mInXoPCiWOuC3bd20AUkkx00pE2TtC1cYrbuBj9fInjXsjsqWJTo8SO+5vE+2ns2zbtMy20DxpoKz8G5mJk+GsVquOwDXEIWCeh5+FIe0bZtnKyDMOPXyodK5lerAIFcQYMXdUe+0dCZHqDoa92Tjil8EmEcwyj3ZPBo5Ga6xeNQoY0PTpNCLt+CD01+Bq3buU8TnFyjAgzRiWHI/A15r0Pwo5sHeCziywtgh095WiY6jqOVFco6fKua2HbwZ0Rr/8AbElgfGomeKa9ubQXDWXvMNFjkOJMD60N2Hti1ig2USwALDsykTy141npcXCH4hz9MXS1fU6dgv5V+FeV704X58fuxVxntOZF0sLnI0lyR5mFBNJm+W3sXiha+0wF1dAq5RrAJiT051VQdpigCNAeHXLypl3q2a1+xaZVAKEjWVOU8jI5Hn0roKVQgTnNhORWK+DxFPd3Zn2i8EOi8WPOPDStEwG5uCXU96BJzODA56A6UrboYPK9y1dUqdJM8unlTzY2YmHCukuZgmBwIOkDSP6VPqcp30Gr+8p0umX0wSOee/EUtpXF2feuNgrhezetwurLl76kqdASBqAQdQ/HrVwW8GNLI6EAKQ2iqsQZIkLIBEyOGtNG/mAsW8JbdbYRc/hMXFJ4zwzIIHIGkXY+1GLZAO80L/Y8qo+pd1cyP00VtrGaBtXa/bt21zuKoywIYmGJhdNTxoBd3lfvdhatoiCSzItxj0EtoJMcBVLaJDFbak5FkDx/M3rXb2gMLHN7k+iip1ocyxgSNo6nOD29i3eRdKgngqqq6eAEUQs7yYkYkl8rLzBUAEQRBjlrUWzsMFEkcAfqP+K+XDg3HPMR8hTDnNmCNKK5jfh9pJfS5aCFHUMQdCoKldATrqDp5GgTNy14+FMe6NpDcudoJRhlbqAUXvDoefpS5tKybT3EMk22Kk8Jyk68ecfSkud3MfgBUlT/ABgHb23ntP2VsEGASxjn0qbYm0cXdbKGLSPdaCIHLvCBQ7drDWsXj0XESUckxJBnKSomdBIArWN2N21wwcEKzScrECQOQJ8OFPdxhXaBzIgrZ3LE8XFW/gblpQ9xSuc9REwP0qY2e1wlxJgFp+BB/Si2+7uqWsyqRmbXoR7o/l1+VL1vHC3hrhJA96NdTK6QKUlsbjs3tQRm2LaUi2Qz5bqsCASREDQRwHlVbePZiWbgdDBdRnUySSp0YHl0j+tCvZAbt4OivLWo7jcSp5r5EcKM73YS4ji42YrcBIke7lMER0mCPM1npsrMBD9ZH2wQLsVyHnj9ari7PCvcK6lwrOqz1kn4AUCozGhKMjKgtjUtqgOnOpmQpoylfPn5UI2tsx3ugLdRkGUwjMLixMtlIH60eu4NOyV7d1yR+FiXDQPE90+Io8iBQL7iMecuSR1+sF4y3nBA5/Oie7va4FXyqIukGW1EgeB6Upb17RZAio0TJJB5Dxpm2Vs/NgQUZheYFuErIEgN6USqFx2T3MyveTYACB3CeO31uWQC/ZAExopMnw71VG9o1xioRSFJAz9mcsn14UpbSUXsbhrTkZdM3HLJkx5GIrRdr4fPgryMVCrabgIgqsqR4aUQpVG4WTEuisxK8ATj/wBQ37hyMLZBkMCvKDPOlvDbNNrFFE9yAQABp8wAPQ1JsfacKGgElRx8hz86ksbVy3wzLlX3Whs8EHUlhp8KntqIl6YkXmqjlhLRjXWgu3d0ftN4XM4VQO8I104eBo9ZvyY5aERzn6GriNU6kqbE8/PEWsHhLao9pbQCZTOnvaw0/mJHOfDSsd7DPeVBMM4UaSQC0esCt9FqAQSI4DlxoBsT2VI99r9x3W2rhkthcsxqZY65Z6VXo8nJuR67bQ+0o7btKtwZCe6pWQArRI94rx4VQF4xJZv5j+9Ne/WwbeHUXrcgM8Mp1EkEgqeXA6Vlu8m12WLSaFh3j0B5eHnQHE75NsqXNiXB6niHVwz4uzcNlu0UESC5JmdCFOnKosRtIIEtE5WVYeJEN0McTApjs2FwWayyBLhClykHN3QO7pqtIu0Npr9pu3AA6ksO/rxEZtOYiqnxAnao6kpzlFDk3f8ASEwxP4m/mavqEWsXoNeQr6lei0pGsxfEVhiMl4spkBzB6if2rSdn7S7dbfeVgOIBKsOh4/Gs2ubPc32sorO+YqqqCWbXkB4VqW5G45t3bZxIU3FQ3VUagFWULmPBoJJ000HSqs6Aic3S5ylgwLj8E1m/oxdgJK8WUSYUn8RAiieC20rQrmB01Hx50w7f3d7PEG+ogXDM8pI1X4yR51QvbMDGcgrm5XUtTCdbCfYCID3+znBIUt/c9qMzBfdMHKf4ZmJPGdJpa2Ls17X3rqVOU5AdDPDUcRrFbHunhmZsQrIGtMiqVb3SSGBUjxAWfIUn7/bPSxcCoWGcFirMXyksdFY6xrz6VYHHpUJzdn/0HdFS3x8Av14fKruKXu2R4E/M0PS53m8wKIX2lrX+mfmaUQdwlY6lqwDkjqR83M/Subf+YR+b9j+tRLicqr4mPg5ohgQO+0f2KVRHMaPcaEN7JxXZBiMpJIAzOqAwAOJ6noDQ3fG4DiC0qS6hmAmAeBEkCfdBmBx4Ua2JgVu21duhPL8Rnn6fCr1zdjD4y4HLFSoAYKVhhJyyeRjSRyHhR4ygXnu4D2rbvEQd3NhC5iM9tYKgkflDcvnWjYBnsW4xBA/inugE6AsY8KN29j27KAWlGXwjj4mpLUZtRp4waWzlm90D1AFIQTLN59sHEYhrdps1tSqpBlWYgd4H/dHpWmbK3VsfYzhriKyssO0DMWP4s3EGeEcIFX22RYvFXuWlLqRluQA8qe7qOI8DNXsMuXT+z41UGC0BI8rl+CJ+dN29pXNn4ssp79ssh00MGCI6EgGPCtD3x3n7bD4W+mXvSZE57VxSuZAZgqeh6A1me9Fn/F4mOAvXASPB2q+uOU4bIJJLhyD+E5SG9G7hB8KqXu5JlW1jdvutvssNjbSqi37ZLhRp2ie8Y4CSY06UlYBc5lj45Z1Y9Pjzoxev9psdwST9nxCEeCXxlI/mWfWhGyBmbu6kD40BG2yI/HkLhVPiaZi8KBgzmUvdCBw4UklhBBHl4chVUbVUIzkqpZMgEwxImSFI5T86sbY20lrDZWLLe7OVSDLHTgYgc9TUW/e1sM9rC3lQNYvQ+ZffRkKZvL7trileM+VSJiL8mVvnGPgTMt52+8t9APjBrS7GPuJhrl02mllUBYIJzAKGnprVX2q7u2fsuHxuGVAikK2T3XR/cf0bn/FVWztnEXtmYcWkuPAbDuApIAWGS5oJnRRMxpwmqWxgqB8SZdS25j8xD3hwOIsXw15WtM0Ok9B7pHwrRNs4K8+yVdXA7RDcud3KzBdcsa6NEz4V7vJaOP2Qtx1Pb4R8jiIbIQJJB8Mp/wBpqhutt1DbsLeylrROHZj7zYfEAqIPE5Hyj/TFMdQQCPEQjsCQfMEYYgIgBkBRqOego7lbs1tlAilAYCqSxkyzPEgyPd5aVb9m+z0S5fsX7au9i6AmYSBxUtH+0H1olvXgSu0rFpIVcSpyEzlVkJLgAeamBHGkPirdUtx6uyu4UBKmCx2SFMkwABxM9PE047I2VfuDM47JeWb3/wCXl6/Crmw9h2sMJAm7wNxh3j5flHgKJPiuQkmpfSXsw8mqLcJxJ8Fs23b1GrfmOp/p6UQ5UOw0zNXENPSh1OdksmyYke02WwuVFZ3FxcqqJLHUQB61h+9GycVhCn2tApuCZBkafgJAiRpp/Wv0/i8LPfUDPGk8/wBqRfaXgLV3Z9033S2VGZC5Ah14AdWnSB1qnCdrXMZiybfAg32Yvb2lhU7XvX8IezBPEpxtyeJHEf7axnaLZLtxDMhmVpgd4MQYj8M00+xbbn2faAtsYS+pQ/6h3k/8h60sb4kDH4rKZHbvH8x/WafXuJgbjtA8T63e0GvLwryrtizh8q99+A5DpXtLsfEbsaazufu9bsrngG6wAd/xNCjSeQ/5puWwpOaBIBE840JHlw+FB9iXM1okcmIHoq0Vt3tJ6n9KmPzGtJbmGDAg6jmDJB9KB7T2UbYzr7vPw8Z5imC2816eBVtQRHoaW+MOOYeLM2M2JU2LYFu0v5nGdvUcPQaehrNfaw/31s9V/UVqF9ltrJMCAJ6AafrWQe1XHLcu2yhBXJOmvE6fQ0QAACzVc7i8TBc4nxH0NXLuKhl8gPlQkXDkB8Poa5a9mimhAZpykCoWu4jNbHgT9Z/U0z7NtF8MQvvXFgeZ0pKs2jpGvUeXP4U57qBlGU+6PiKRnFLxKdM5Lfxjjs+zGW2kKOAkSNANNDNFNkbWVUJCadSbdoHTiBdcPrpqQJoMu0LdtsrsBzgkAxzgfP4Ua2FZW3hl04qCTAJYke8xOpJ6mk4UUr7h+s9qCOr4+0JbC2oL2ZGUrrprbcGRye2xAOh0MGiybPTxPrQLDWkhnjvKJkwp7pnUjTTxoiNtWgB9/b/nt/vRmlqlP8rMkbj6WhP7OuXuiKEYO8z3ieEEgjoFJAHSWYs/gAnWon2/bDEB88iVCd4mOJEcB/ESBVHYeJebxt2yQ9xnWYVFzRxufj1n3c3wAoksm9teIs0oNmZL7QsF9m2nfQCEuffL/wDckn/vD0vFuBHGP7+VaT7UsBbF63isQ+uQ21S2D3iuZlVix93Uywg8dOma228NTqenp0FXL8yctYozV/Z7u0mJ2XfS4T/iLnGB3RZK5YnicwY+tJeHwR2ZtE2sRJto4JI/EpAIYDxB4eBrUvZdtJLuCS2ujWpRhHOSwPjINJHtlP8AjklYHZAT+YBm19Jil/USphL7RYk++m2ka+M9pQBDW8pJD2rkGWmCrGDygajxqjvNhlsWVW02fDX/AL+yTxR1jOP+6D1kcwaEm+uIwqlm+/w0LrH3lhiQv+5GIH+k1Lj9pZ9nopBJw93unol4Mcvo6CPOtCAciEclmoSTaLXNk4jCiYtNbvSdQLZuDtFjkAYMD81XdmX1CIqM+QADWRPkoJ0rr2f7unFYG/mMfaR2a/wLbaS56yfoKFbexh2XfXDkLe7iuCZSMxYagcfdr20kUJu8XND3StI/21FBKlVDAgasQ+g1OsRxrIMTu3jLXv4W8omB3CdfAiRy+Va/7Nb2bCXLkd93ZmHASAAoGpgQB86zjaHtUxF91D2kFsEnKhOboO8TBgVqlhdCLpSRuNRq9m+Av52xGIDZrrQ2bRhlBgsvESeHgKLb1hv+sbJn3AL5HTN2Yn5ZflSkm9N1hnRSFZYknXhMADiYFPu1rb3cTs66AOzXtWP5gzWRlH+mM3yoFNmzGZAFbaDdQ/fuc/7NfWLUmSdahu8RUtowYpWQAHiEl1CVggQIq0hBHhVOzUoOUacvpQrFsJYImsa9tmw8t3D4p2Y4XOEvqupUng6j+JZU+IHWtlDAiRQXfDYy4zB3rDgkOumWM2Ze8sTpMgU1GowbIn507fCFVu4deyu22DK4LSCCMpZTI1MUD2psx1ZWzdo10kwPezE690SdaetjbCwS3bLLYLy+F1u3CwK4vMQSgAUkERGoqP2X2C+0b1x9ewDKmg7pZmUQPBQ3xqgAqe4xsiutFeZQw+7WDyLnxTq8DMOybQxqPd5Gvq1x7pk19SvzH2h+hAe4GOL4dwxHaW7pDx1gQY6MNfjTJh2kGOTGlTAWeyxaXF/y8Ta7N44B7YLWyfNc4miex9pIUYzILuPMi431oWFT3JjDZc/OrGbnVLDtpVoHh0/b+tBc8RBG9eMy2GzWnuLB0WJ1HHyisM2jjBdY5QQpEDnHSOp141p/tO2ybdnslJm4Yboq/uazbYmC7Z1X8x5cQOcePKvCh7o5F4qUbVkhCY7o0B5GONS4/Ydy0w7pysJAIg68uh9K0/D7m27iZW0XQKFJ0gyTPOTxpov7AtPZ7NpbQAHQnTgRpoa8HJ6hsqDgzA0vNb7pVgR15etaLuBg7NyTiO0kQUZWcLHKQvMHSrmM3Acg5SLkcAWyt5SZB9aZdkbDFu2iFShA46SpPkYI8Jra3eJjttUgGLftB2ZhyLWItMrdndUXMplyjGGzHjIOoJ4Saq4jbV60RYDDKkKDlDDLlENPMwfQ0x7b2eiIyiCxIgyQ0+KicwMHhNJm9/Y4VbRPddidJckqANYKiNSOVDkr6QOYvTPbnd18xtwG8UBgELiJOaF6KdIPWqmy7ue4U/CJOX9J48Kzpd9jbYG1bDZfzyJ9Byq7hvaTe1z4ey3Jcs28vXXXNp5RWfl8jDkxz6rChIUXNR2bcUEqRn/hZpVR4LEcRxInxqHa++KLeGHQxcLFf5QZgEcqSB7TASi/ZVABA7Q3JZdR3gMvgZE9KTN6MazbQv3V7ri7II5FYAPyn1pyYa4kT5VY7qm07wbttjMBeRCDezC4s8Sbf4ZA4sMyzWJJ/c1uvs93jTF2Qy6OBluLzDAfGCOBrNfaZsY4XHucsJf+9tx/Fo4888mP4lo8ft4isp3G4V9jmMK4x7c917cxOkoRB/7jRL2xbNvX8Thls2nuN2be6O6O8PeY91fMkDWq+5WyBhSt1jN4ggRMIGGo6E9TB8Kbrpa5xJ01nXTyFSZdYiNxyZbj0LlBuNTGtr7Iu4Qqtw28zCYVsxHD3tB8pp5vbnDD7Nft3DPduWy2Q6KFJyqCRJ1Jk6VB7QUzWEdrmSGi3ay949WZp0JHKOYk8qbtjXBtDZL2+DNaKGOTJIUjyIFUby6A9XEHGEyfIE93DtJatPbtz3QImSAvEiZ48axz2g7YGKx73RBWFVYMgBRwnzJ+NOG6ftGFu5hrPY5LJUK9wk3LrsAO8xMcTOgnjS17QNmr9pa5hrLjDkZidW7xJLE/lGo05RR4/afceYOQb9zIvH9Jp249gJhL6lstvIWJP4Va33m9INYRbUAwNRyMRI5GOVbJsLFtcwhtggdpa7N9Ae6wgx4wayTGYbsrjpr3WKgnSYJAPqBXsDA3C1WEpR8Q7szaCpaUHiGJB/CANNfHURWybkbVS/g7RRg5VFB6hlWCPA8a/OuJvTbCaaOT6ZQONa57JNnNYwly6wIe+8KDIhLcjNB4SWbXwFaVrmIHJuaOp5nlpXuHaq9l506Ca6wjy1RseZYBxDGHargofh219Ku2zWiJcT6ycpy8jwqeaiujnXqNRCLMxrbb4eztDsGvKH7XCqttVdmBsYh3UHQBQbboAZ5/Ef7Mky4nHnh98Vjya5+9Se0vA2Rty1ee8qEtYIRVZrjMpXjwAmAJJrjc7BNbxOKu5+61x5Toe3ZR66Gar/0zEB3Rye7qfOvqi+y/xGvqjqXynhOzGHCXGCoUy94hdCNYJPnS1sPHW8NfNu84K29EI1WOTSORHOpdlbYK2ptJbVo4kSZjnEH50pba2jiMTcFx1Q9mMgKCJnWNdWgk6a8TTSQ1geJij0639GbRg8alyCjgjqDI+VXUvST04D0/rWE2se9p4IZG8QVNHBty6yDLea20wTJPdPEidM0TB1FIJINGUHThhamQ+0jHhsQVUyociRwJAAIB55SGU+M1L7McLnum5+Rco/3HX5KPjVPfm9ZezhRZBAXMqyNCFyz3vxHMdT/FPOmT2d7M7K0LgYkXLaGOh1JPlrTSPbJ1sHnuaBaGnSrVptKrx3V86mtA+v1rBMYy1bPU1MbkD3ZHnUB5VJbc8uFECRFNFveLZ6rZvXVzFRLup1YRJMHoOn7V+fdt7QuYi7Nxi2UZRwAA5gAaV+qXUEyNG68vUV+e/ajuyMHiu0tiLF8F06Kw99B4ahh4N4U3Go3bpOwoH7xOtnjXQ4VxZ/Wuzw9P1p8ASS/wjrXxvG5cZm4kya5vH3a9UQfOvTId3Q3gOAxS3tSnu3FHEr4AmMwOo9etavvjikxy4V8gUI2dZ1aGXgTwAkKY14ChXsi2Lg7+Cu3MRYtOyOQXdQTBkx8KL28MIAUQo0UdBy+Vc/WZgg+86H4fiDsSw6nGEtQPOr1m5AjQx1gjTw51U2pi7eGTNdYBeA6kxyHEmsw3q3wfElrdvuWeHRn8+i+Hx6VzsGmyZjfQ+Z0NRqsaCjNF9om79y9hUuqLfaq2qBALlwEGSGnQiZy8PLgRvsu2k+Fhb4KpcY5QQc0t1XkCwPHrQzcPaWKuWiLmZ7aiLTMZIyj3fFfHrp5MmIwQK9pdWCQWBUgEQDlHHUyV16DxrpBtp9M9fM5GXIu0ZAeb5H2mbXcL2GNNtZAt3SqkiDlM5T/LHxp2wRJGRQcrjK0MBoeIE8DQjGFbl6zcuGXS4EuFeLJ73Dmy6jyai2J2xgJi19pDLpotsjjwAeY9K9lUvRHiWafKMamgSD1LeEwvZwE0UaDWTA8edXsVbS6uV0Vx0YBo/alnae1GhOwsXlIPea7BzTwAy6DXnRLB49ysvadOpIMa9DzoNjLyI85ceQ8yLD7l4B7oNxLygnhbu5QCTxgqSPQ0+4r3soJIUZRmJYwNJLHiTzNJtrHAuo6sB8xTYJBIPEH60zexXmS5cKKwKyxhrvcYnwHyqxhDqKH2m4p/F8qI4LUsemlLMwdQnYNXrdUMPV+3WiJedXm0Fe2q5c610tEInxMN9p2FtvtUXGvQVZALaI1xyVK8SIVOESTRzZOBytiF7JxduXGZGC93L2zMSTPe1B8hWgXNo21LTct2gCczMQPmYFDTjLYk9ojE/wAQnn56azVwFLOXl1rE3i8f2g07Mc/jA8M3D5V5RPt1/Mv86fvXtL2JIv2r+Ifu/p/3MUsY9bVvvECR1jlU27UXGVxGUGE00Un8Udf+edJ+1idJqrYxLq0qzKSfwkj6USYO68z6V9QWAB8Tads7vpdslcpYgSmWM+YcwTprwjhFA9jbuZQoxNxkle6ikqxMiR3pGUTBjqOU0l2t5cYNBibnxB+opp3Xxdy+q3btw3Ht3WHePAG0pXhw74HnqKx9PsFmFizknaJT9otkDsDb0RFKAchlMkT1MzPOnbc9owdj/wCkoPXhxobtnZdnFJkLsGMZeoK8J0gkCV8R6GjG7+H7G1btkzkQKTwmB8j4UhuqlBHuuMlq9ljmjQR4Gr9rWhFvQZZ7h1U/lPSeVT4O/BykwR150JgEQompqYGqlvEAceNfDGDWBJ+VegGXO0HWl72hbvjG4G7bRZup97aGnvoD3QOrDMvmRRhLjMddPAfvVlWiI4j60atUBlsT8mWW1Fd3eFfojer2f4XGppls3Vki5btqup/OqgB158j41hW9Oxnwd+5YcyUOjQQHU6hgDrBqkG5MRUGXfw1IR9ajdZC+daBujuuUYXbwhiO6h5A/ibx8PjrQZcq413GMw4WyttEPbi4O5awgtPoGftGHPhoD5cYpxwWHzuqKNT8hzJoehCCgGL25czxadkUnKSuhMcdeIFcKznybj1O4E9PHsxwl7asJbt4OyQRKXeEjMcykExx5ViawSCRIkSBoSJ1E0d3iwly7iXYtMkKASTwA/WurW694j8PgASSfSK7SFEUTiNgyFjxc1HdXsDghfVkIIiJgWQPwaCRc/vXjSlt/eMXH7GwSVk5n6f6eWb6a1FsLc24Wh+1CHVwMyKRB4mdTy9aNb27JsYawgs21RmeJA1ICk8T4xSyE7mLpQpAYQZu5uetxQ63HUzPIj4ddKK7W3fs2ktuoOd3UEkmDxJMddKJ7l/5QPhVXfbEZbeHA/MW/lA/ehlgYj2jqWMegFm0p/FcHyBP6VxvLf7Oxb69opH+2W/QVztK5ms2GHDtVJ9QY+ZqtvepbsU5AFvUwP3oieJgWTDBq+OvoZGouoRymHIjoZNNuJWQHFL+Eu2FfD3nc9vdshFTQKci5WYnmfCjeEv8AFT6UB4FwFazOEcTm8KM7PtRbk86CCz34HPlTKBCx0oIRNcT620ZfEmiS6GhdzTJ/fOihGvpWiKczw8TUqioLZmpLzAA5jA50Q7iTIbmxrRk5fnSnhsDbv2rjNbDAKVnuidIJ0BM+oo+1pyfurmYdJJjz4j40OwOzjbW4lsEceOYLJHUg6eImupiK7TPn9QrBgQhHcQf/AIfYU/8Ayv8A+Vh8s1fU+f8ATcT0t/z/AP8AFfUNj4kda/7/APJ/zPztvJh8sGgts03bxYfMoHiI8zw+dJ6VmBrE+szLTS0lGt3dpmyXGhDgAhuGnAjoaDW66NUuu9SsUj7GuP8Aa24W/CR0ykH17wpq2VjVMM2gYa8+PhWLYfGOhMHSeHKtF3M2gbtrxQkMB04gx01+Rrl5MLJyep0kzo44FGP6Wl4qZB6GR6121gMOPDh1HryoZhXKnuH0PA+tFbN6RqINAOZhnVtysBz5H96nw1zU1XdJ4/Cq7gqe6YrxgQ5YYSSTXf2rWACSf7nyodbxaADMdeYqTtl4j3eJJrJtXLwu6AeOp61T2juxg9oJOJsozagXAClwCdIca8fSuLNzOgP5iY8RVvB3yO4QBHCOFMQ1AyICJnGE3Ms4LEXAJusrfdswHdUgRpwLRzo9aSPGrW2m++aOgmgO3NrrYtlmOvADqTwArlZy+bLtnVxBcWIHriW8fna2zIJVJLNpAj+4qbAbrI6qS7KeJ0B48YNCLu2u1wuDSADeuS4WQALbRGuupI48YNN+NxPY4e7c/LbY+ZgwPjA9arTAMQ2mRNqGfleoi7o4FL+KusVBQEwpE8WMcfAU6YjY1q2UZVIYn8xjTiYNKXs4eHuLzgH6inPad/72wvUOfhkFGaMWSwPBlu4oy6Uke0WS9lByVm/mIH6U44zEKglyFAUsSdAI5nwpC3i25h7+KUW7gclAAV1U8TE8CYPCi5qCgG6FNxbndKHkdPWh2+OKRuxTMvaBXGWRM6fqPlS7trauLwTs1lYRkAzEZspBbUdDrzpLV2vXZZ+/caSzTqxPEx486JE3C7mPk2tVQ1tPerEm2uHIFsLEwO8SpBBk8NQOFVsJvLiBdFy47XQBlIb3Y6ADRT4067B3dukMMbkujTJPfI6nMRNH8FsezaUhLagHj6V5sqjip702Ju5S2fh1xVvBYrvJ2Vy4ApjgxBg/ExTHcDKdK62O2TOqAA5rcaDu5pUkdOAr5sRqQep1/egPIuag5oy/sZs75jxWj2bjNBNmwojrr4f0ozbmOopc035neMHdXwiiMyvmKp4lZXyFSYe/CKYnkaMRTcid2WynWotrXYUdCfpVvMGGmvhUO0LE2G8O8PStXuATzBIcjVSR5VL9uuDiZ86gw+oFRX9bmUc6YCRDKg9y59q/hHxr6uStfUfqN8wfTT4mLbSwma3PTX4a1n2JsFHZTyNazs1QyQelIu+GEyvPX/ii0z81G6teLgSzUjCoLDVcwyZnUdSB+9dIHi5zz3BynU+dMu5GLyYkLErcBDdRlBIYeIj50uXFysw6Ej4E0Z3Sb/FW9Y4+vdbSkZOcZjcfDibDhVgjN7p4MNQehIoxYtoROaaVsBibiEqJEnn7sHp1BozYxNwcMp9DP1rnLOk4MLR008TXP2fSoEuufeIHpV1LhjhW1FHiU3wtR3NmPc6kdBzq61w8xV3C4zKNF1ogPmLdyORAz3SLts5SoRSsGOMgcj4Vf+2azp50re1HDMbdnFWmKGyWN0gZmAfKAwQ6MAQATynzrOtqb9YplyK4y8CcgUt56mKIL8TQQV3E/wAo/bZ2wqZ7hOnGfDgKz7au0mvMWJ7uoEXMiaajiJY9fGhl7bj3UIeZ5AEBARzKx3j5mqjG5ePBrjRwUEmB4KOGvzpOLTlGLHuVZdXj2gVf/vN/4jfuu5uXbMmQG0GYvE6nU8DNaDvxey4UIONxgPRe8foKzzdHDNZtreuqyJ24TMysvvLIOo4SCJ6+dN++O2LDvh7S3UZtRlUhiC2WM0aLMc6893Ebg3MF7qzaxCk8G7p9f603bwYlUxWFzMBmV1WdJMqSB40k7WxpwtvtVWSpBg8D3hInymgV/bdza9y3YxDIijMbYVTxI90kmToPlWIu6z4nnNEDzDntiul7uHto/wD7ZLIGjUsMuYcPKelIuG2XfLALbuK06aMPWaaH3Au6hLyxzzA/Wju6O7t7Csxe6ChWMgzRMjXU6c/jR+sAvBivSJbkSzu1s6+ltlxTBzPdk5yBGoLHjVj/ANN4XMHFlAwMyBGvkNKMha5ZaltiblVAcTkCvVUV4a8zV4CeYyzgkJuELxZNPNHQj6mpcZaW4MyxPOOB8ar4Rx2iSeJKk+DKR9YpNwNm9b21esW7r/Zw5uMG1BVlVtJEAlmjTxqlQNsmunmk4JYgc/P6daL2BHh/fSh2Ew5jqPCitlfdH1pPmMbqWCeOlfYRNIrzMRQ7Gb14LDsyXsTaS4OKFxnEgHVBqNIPDnR1EEm4WOHI1HGvNoYj7l50JEetJ+P9qmCSRb7S838KFV/mePkKSNv793MTfwpIW1bS6Hy5pnkxZjGbusQBHM8eRKvM9tJ5mn4PhUOGM3Z6VLaMLVfAN3ierfpRRkKEiva4zV9WTJk+yjC0pb8Nr6kfIGmmw8LSbvZezSOiq3qGI+jUOnPulOq+iLtk0Y2Ik3R4CaC2zRbCYsWkd4kyFHz411WNIZyq5g3Gf5j/AOon4mvLTkEFSQwMiOM8o8ZqO5czEmr2xFm/a/1r8iDQA+zn4hAe6a9sd2gD3oGbWIYeXJvKmbCYm2+gBB/KdD6daUcPbAga8dIMESeR/sGi9peAZmPjAn5RXNU2LnVK3xGNEHSp7fSoMCZQSSY59ek1YUUcSe55lqRRXrJUuHieFEBEuYO3n2c17BYm2gBd7TKokCWYEASTA1rM9l+zGLbPjJzD3UtXFgAAas2UyZ5A1p13aee81sDuoDx5kAa/OpcUpuIVGgIj5H+nwpeTKRwJiY+i0yjZ3svJug9qOwkEqwbtCPyyoiTwnTjWh7B3Zw+ERhZQIWHfILljHLMx4STwolgVYKBpMD++FWCAC0iedLORmEZtVTxBm1tlpisLdsFffUrJ5Ee62vQwfSsJG6mJRwsQDzngf0NfomysjU8f2rLdq7dUbQW26EossQOZ5Hj60zDuvaIGQrRYyh9mvK1vC4hxcF0EHSWQQYOYceHOvNn7gtavI4vd1WDDTXQ/Dwqzh75u4ntuQaI5wdAKeDb4eNZmJVqWbip193YnAt19crsVGaRKJ4prh67FdLbmiAuCzASrkq5hrjKAFAU82iWPqeHpFepZFW7NqaoTHJcmapDiNoXLaliM5EaFROpAgRBPHrQjdpjfxF/EG32ZOS0EgyBbBPezCZlo9B50c2hb7qjkXX5Gf0rLd2t6L1i5cc/eJcdrjIeRLEkoeR8OGgo8iUpmaZi7zbcIhEcqII3ONRoaAbsbbTFJmVWHnH6GmNORqUdx2WwYJ3r22mCwV3ExJtgQDzZiFUfEj0r804jaZuO9y4SzuxZieZJk07+2HehsRfOESVs2T3hoC9wTqePdE6DrJ6VnQtVYiccxIYy220D+EAeJ/pUaXCWljJ/vToBUS2R4/L9qmsXAraDWjoCCxJPM/QewMYbmEsuYlraz5gQfmDVzZA1JPIml/c1MuAsazKZv5iTHzo3s1oX++tTniPHUKlhXlUDcNfVkK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CO" altLang="es-CO"/>
          </a:p>
        </p:txBody>
      </p:sp>
      <p:sp>
        <p:nvSpPr>
          <p:cNvPr id="30726" name="AutoShape 4" descr="data:image/jpeg;base64,/9j/4AAQSkZJRgABAQAAAQABAAD/2wCEAAkGBxQSEhUUExQWFhQXGR4YGBgYGBcXFxgcFxgXHxoYGBccHCggGBolHBoYIjEhJykrLi4vHB8zODMsNygtLisBCgoKDg0OGxAQGywkICQsLCwsLywsLCwsLCwsLCwsLCwsLCwsLCwsLCwsLCwsLCwsLCwsLCwsLCwsLCwsLCwsLP/AABEIAK4BIgMBIgACEQEDEQH/xAAcAAACAwEBAQEAAAAAAAAAAAAFBgMEBwIBAAj/xABFEAACAQIDBQUFBgQFAwIHAAABAhEAAwQSIQUGMUFREyJhcYEHMpGhsRQjQlLB0WKS4fAkM3KC8RWiwhZDF0Rzg6PS4v/EABoBAAMBAQEBAAAAAAAAAAAAAAIDBAEFAAb/xAAyEQACAgEEAQMCAwcFAQAAAAABAgARAwQSITFBEyJRMmEFFKEVUnGBscHRQmKR4fAk/9oADAMBAAIRAxEAPwB6a2DIIBkRw5HiPKuEwyDgoGmUeA00HQafSulug8PPgeB4V4t9TwPH9p+lc2UyNMEgCADRCCok92FKgCTwgnThUtiyEUKvujgJmPAeA5DlXq3AeBHP5TP0NfC4DwI68enOsnp6xrqwda5iu7A1rJ6ZTvLZ/wAXfjjm/wDEUOuaHQiJ8Jpk3o2HdfFXXTgSPkq0HOwr0yRPpNDOtjyJtHMF3rakf8VB9n8/jRQ7Dv8AHIa5Oy7w/C3wooz1E8kQRctkdahCT6daMNgbgjun4VDdwT66GfWmK0BgPmDnTjNQuvw8qIfZWHKo7llhM0wNFMlxt3E3+t4LCjD3bNx4Z+8mX8bseZHWmPDb7WLqhwl0DyX/APesmt2jr50x7FT7sCJH61QMxXqcrLosbEFo7XN8MKD3nZZ6o36A1bwu9uE/DiUBPUlfrFZpt6xqhiJnl5UMNr+4pg1Jiv2XjIsEibVg9s4d5Av2WzTwuLPTXWobV1WBhgfIzWNCwOYHwr4WY5fpR/mftA/ZHkNNkFdk1kNu86kEO48nINFMLtK+P/dueHen61h1K11PH8MyeDP0fYaVB6gGpKxBvaDjrSaOpyDTMi6xprETTfuPvtfxeH7S4tvMHKnKrAGADwLHXWleoKuNbEyGjGneP3F8/wBDQA3o5/OrO09oXLoC5VgGZ110oXiLFxunz6f807HqMYFEzn6jTZHawOJdwuI1HTx/SrxuspMEihFm0VjufPx8ap7570LgLa3DbNxnJCrmC8NSSYOmoqlM2M+ZC2lzhvaDC22nOVGJmLinWjm2MegsXdeNtuXVTWC7Q9q+KuaLh8OEmQG7Vjpwlg6z8BVXE+0DaV3MM6hWGXKtpMsEDgGDGdDz5mlZWRpZpcOfGR13z5Mc7T96iO8K/d2/P/xpA2fvZcX/AD7APRrcp/MhkH0jyNOGM2pbxNi3ctNmAMHkVYLqCORrh5MRRTc+oXMMmZSBBzCuJmvT/cV5lqOda5EyzVe8COlWOOketR3E5UQmynNfV3kFfUVzbM0u22U6A+9kjTUKWgkkdBy61xZKgSJAQ6zHHKQZ9BHpXbWQeY4z7o49fPjrVDb21LeDsNeusMoEABRLEyAqidSZ9NelVgXPl/HMIuoXLJI7xI4aSST8ZIrnswAASYIjlqDk0mecAetY1i/abi2buC3bSZyhMxIBmCWnoOEUQ2V7TroP36W7iDTugqwGnu6x6Gneg1QN4muW7w90kkjj41atDWhOxtpWMVb7Syyuuk6EMDxGYHWaLWrgnip8J10pHN8wvFwPtYxdbxAPxFUHump95toWrV4BjqbYOgY6S3MDrQc7bsn8R/lb9qE9xiqaupfVq9F7ThVWztO23ukn/a37Vym0rWup06qRW1PUZOYmvh5Cq7bRs9T/ACn616Nq2up/lNem7W+DJGtKeI+VRjBp0BHiK6/6ra/Mf5T+1cHa1kalj/K37VoM9tYSjgMBbJvd1dLhHAflQ/rVr7KF91Y8BoKqbO2laDX5YgG5I7rcMiDpVnaG1Ut2HvDvhdANRJkADXhqaM2TUA2BPL+ARwMygxwnlVW5sW1+T5n96I4FcSytct3QwMHsXVCg04BguYazxMV1Z2pZuAz926mHRj7reHhXgQeQYTLkSgw7ggbDtn8J49TXrbBtfxfH+lGkxFv86/Gumv2zpnX4ivbjPW4+YDTd5Op+I/au02AvU/AftRpWt/nX4j96mBTky/EV4tPb3HzAWJ3WDIRnIHgAavbiWDhcPiVJns7hbURIyrRRXUfiX4iquwiHGLXRgzgEZuTKAQDyoweIt2c9w3se9cYEXIkkkR04iiR0oTsu26HXXgBrwB06a0WdTPhSgKubkIsToOKA7y4yzeXsQgeD3mInXoPCiWOuC3bd20AUkkx00pE2TtC1cYrbuBj9fInjXsjsqWJTo8SO+5vE+2ns2zbtMy20DxpoKz8G5mJk+GsVquOwDXEIWCeh5+FIe0bZtnKyDMOPXyodK5lerAIFcQYMXdUe+0dCZHqDoa92Tjil8EmEcwyj3ZPBo5Ga6xeNQoY0PTpNCLt+CD01+Bq3buU8TnFyjAgzRiWHI/A15r0Pwo5sHeCziywtgh095WiY6jqOVFco6fKua2HbwZ0Rr/8AbElgfGomeKa9ubQXDWXvMNFjkOJMD60N2Hti1ig2USwALDsykTy141npcXCH4hz9MXS1fU6dgv5V+FeV704X58fuxVxntOZF0sLnI0lyR5mFBNJm+W3sXiha+0wF1dAq5RrAJiT051VQdpigCNAeHXLypl3q2a1+xaZVAKEjWVOU8jI5Hn0roKVQgTnNhORWK+DxFPd3Zn2i8EOi8WPOPDStEwG5uCXU96BJzODA56A6UrboYPK9y1dUqdJM8unlTzY2YmHCukuZgmBwIOkDSP6VPqcp30Gr+8p0umX0wSOee/EUtpXF2feuNgrhezetwurLl76kqdASBqAQdQ/HrVwW8GNLI6EAKQ2iqsQZIkLIBEyOGtNG/mAsW8JbdbYRc/hMXFJ4zwzIIHIGkXY+1GLZAO80L/Y8qo+pd1cyP00VtrGaBtXa/bt21zuKoywIYmGJhdNTxoBd3lfvdhatoiCSzItxj0EtoJMcBVLaJDFbak5FkDx/M3rXb2gMLHN7k+iip1ocyxgSNo6nOD29i3eRdKgngqqq6eAEUQs7yYkYkl8rLzBUAEQRBjlrUWzsMFEkcAfqP+K+XDg3HPMR8hTDnNmCNKK5jfh9pJfS5aCFHUMQdCoKldATrqDp5GgTNy14+FMe6NpDcudoJRhlbqAUXvDoefpS5tKybT3EMk22Kk8Jyk68ecfSkud3MfgBUlT/ABgHb23ntP2VsEGASxjn0qbYm0cXdbKGLSPdaCIHLvCBQ7drDWsXj0XESUckxJBnKSomdBIArWN2N21wwcEKzScrECQOQJ8OFPdxhXaBzIgrZ3LE8XFW/gblpQ9xSuc9REwP0qY2e1wlxJgFp+BB/Si2+7uqWsyqRmbXoR7o/l1+VL1vHC3hrhJA96NdTK6QKUlsbjs3tQRm2LaUi2Qz5bqsCASREDQRwHlVbePZiWbgdDBdRnUySSp0YHl0j+tCvZAbt4OivLWo7jcSp5r5EcKM73YS4ji42YrcBIke7lMER0mCPM1npsrMBD9ZH2wQLsVyHnj9ari7PCvcK6lwrOqz1kn4AUCozGhKMjKgtjUtqgOnOpmQpoylfPn5UI2tsx3ugLdRkGUwjMLixMtlIH60eu4NOyV7d1yR+FiXDQPE90+Io8iBQL7iMecuSR1+sF4y3nBA5/Oie7va4FXyqIukGW1EgeB6Upb17RZAio0TJJB5Dxpm2Vs/NgQUZheYFuErIEgN6USqFx2T3MyveTYACB3CeO31uWQC/ZAExopMnw71VG9o1xioRSFJAz9mcsn14UpbSUXsbhrTkZdM3HLJkx5GIrRdr4fPgryMVCrabgIgqsqR4aUQpVG4WTEuisxK8ATj/wBQ37hyMLZBkMCvKDPOlvDbNNrFFE9yAQABp8wAPQ1JsfacKGgElRx8hz86ksbVy3wzLlX3Whs8EHUlhp8KntqIl6YkXmqjlhLRjXWgu3d0ftN4XM4VQO8I104eBo9ZvyY5aERzn6GriNU6kqbE8/PEWsHhLao9pbQCZTOnvaw0/mJHOfDSsd7DPeVBMM4UaSQC0esCt9FqAQSI4DlxoBsT2VI99r9x3W2rhkthcsxqZY65Z6VXo8nJuR67bQ+0o7btKtwZCe6pWQArRI94rx4VQF4xJZv5j+9Ne/WwbeHUXrcgM8Mp1EkEgqeXA6Vlu8m12WLSaFh3j0B5eHnQHE75NsqXNiXB6niHVwz4uzcNlu0UESC5JmdCFOnKosRtIIEtE5WVYeJEN0McTApjs2FwWayyBLhClykHN3QO7pqtIu0Npr9pu3AA6ksO/rxEZtOYiqnxAnao6kpzlFDk3f8ASEwxP4m/mavqEWsXoNeQr6lei0pGsxfEVhiMl4spkBzB6if2rSdn7S7dbfeVgOIBKsOh4/Gs2ubPc32sorO+YqqqCWbXkB4VqW5G45t3bZxIU3FQ3VUagFWULmPBoJJ000HSqs6Aic3S5ylgwLj8E1m/oxdgJK8WUSYUn8RAiieC20rQrmB01Hx50w7f3d7PEG+ogXDM8pI1X4yR51QvbMDGcgrm5XUtTCdbCfYCID3+znBIUt/c9qMzBfdMHKf4ZmJPGdJpa2Ls17X3rqVOU5AdDPDUcRrFbHunhmZsQrIGtMiqVb3SSGBUjxAWfIUn7/bPSxcCoWGcFirMXyksdFY6xrz6VYHHpUJzdn/0HdFS3x8Av14fKruKXu2R4E/M0PS53m8wKIX2lrX+mfmaUQdwlY6lqwDkjqR83M/Subf+YR+b9j+tRLicqr4mPg5ohgQO+0f2KVRHMaPcaEN7JxXZBiMpJIAzOqAwAOJ6noDQ3fG4DiC0qS6hmAmAeBEkCfdBmBx4Ua2JgVu21duhPL8Rnn6fCr1zdjD4y4HLFSoAYKVhhJyyeRjSRyHhR4ygXnu4D2rbvEQd3NhC5iM9tYKgkflDcvnWjYBnsW4xBA/inugE6AsY8KN29j27KAWlGXwjj4mpLUZtRp4waWzlm90D1AFIQTLN59sHEYhrdps1tSqpBlWYgd4H/dHpWmbK3VsfYzhriKyssO0DMWP4s3EGeEcIFX22RYvFXuWlLqRluQA8qe7qOI8DNXsMuXT+z41UGC0BI8rl+CJ+dN29pXNn4ssp79ssh00MGCI6EgGPCtD3x3n7bD4W+mXvSZE57VxSuZAZgqeh6A1me9Fn/F4mOAvXASPB2q+uOU4bIJJLhyD+E5SG9G7hB8KqXu5JlW1jdvutvssNjbSqi37ZLhRp2ie8Y4CSY06UlYBc5lj45Z1Y9Pjzoxev9psdwST9nxCEeCXxlI/mWfWhGyBmbu6kD40BG2yI/HkLhVPiaZi8KBgzmUvdCBw4UklhBBHl4chVUbVUIzkqpZMgEwxImSFI5T86sbY20lrDZWLLe7OVSDLHTgYgc9TUW/e1sM9rC3lQNYvQ+ZffRkKZvL7trileM+VSJiL8mVvnGPgTMt52+8t9APjBrS7GPuJhrl02mllUBYIJzAKGnprVX2q7u2fsuHxuGVAikK2T3XR/cf0bn/FVWztnEXtmYcWkuPAbDuApIAWGS5oJnRRMxpwmqWxgqB8SZdS25j8xD3hwOIsXw15WtM0Ok9B7pHwrRNs4K8+yVdXA7RDcud3KzBdcsa6NEz4V7vJaOP2Qtx1Pb4R8jiIbIQJJB8Mp/wBpqhutt1DbsLeylrROHZj7zYfEAqIPE5Hyj/TFMdQQCPEQjsCQfMEYYgIgBkBRqOego7lbs1tlAilAYCqSxkyzPEgyPd5aVb9m+z0S5fsX7au9i6AmYSBxUtH+0H1olvXgSu0rFpIVcSpyEzlVkJLgAeamBHGkPirdUtx6uyu4UBKmCx2SFMkwABxM9PE047I2VfuDM47JeWb3/wCXl6/Crmw9h2sMJAm7wNxh3j5flHgKJPiuQkmpfSXsw8mqLcJxJ8Fs23b1GrfmOp/p6UQ5UOw0zNXENPSh1OdksmyYke02WwuVFZ3FxcqqJLHUQB61h+9GycVhCn2tApuCZBkafgJAiRpp/Wv0/i8LPfUDPGk8/wBqRfaXgLV3Z9033S2VGZC5Ah14AdWnSB1qnCdrXMZiybfAg32Yvb2lhU7XvX8IezBPEpxtyeJHEf7axnaLZLtxDMhmVpgd4MQYj8M00+xbbn2faAtsYS+pQ/6h3k/8h60sb4kDH4rKZHbvH8x/WafXuJgbjtA8T63e0GvLwryrtizh8q99+A5DpXtLsfEbsaazufu9bsrngG6wAd/xNCjSeQ/5puWwpOaBIBE840JHlw+FB9iXM1okcmIHoq0Vt3tJ6n9KmPzGtJbmGDAg6jmDJB9KB7T2UbYzr7vPw8Z5imC2816eBVtQRHoaW+MOOYeLM2M2JU2LYFu0v5nGdvUcPQaehrNfaw/31s9V/UVqF9ltrJMCAJ6AafrWQe1XHLcu2yhBXJOmvE6fQ0QAACzVc7i8TBc4nxH0NXLuKhl8gPlQkXDkB8Poa5a9mimhAZpykCoWu4jNbHgT9Z/U0z7NtF8MQvvXFgeZ0pKs2jpGvUeXP4U57qBlGU+6PiKRnFLxKdM5Lfxjjs+zGW2kKOAkSNANNDNFNkbWVUJCadSbdoHTiBdcPrpqQJoMu0LdtsrsBzgkAxzgfP4Ua2FZW3hl04qCTAJYke8xOpJ6mk4UUr7h+s9qCOr4+0JbC2oL2ZGUrrprbcGRye2xAOh0MGiybPTxPrQLDWkhnjvKJkwp7pnUjTTxoiNtWgB9/b/nt/vRmlqlP8rMkbj6WhP7OuXuiKEYO8z3ieEEgjoFJAHSWYs/gAnWon2/bDEB88iVCd4mOJEcB/ESBVHYeJebxt2yQ9xnWYVFzRxufj1n3c3wAoksm9teIs0oNmZL7QsF9m2nfQCEuffL/wDckn/vD0vFuBHGP7+VaT7UsBbF63isQ+uQ21S2D3iuZlVix93Uywg8dOma228NTqenp0FXL8yctYozV/Z7u0mJ2XfS4T/iLnGB3RZK5YnicwY+tJeHwR2ZtE2sRJto4JI/EpAIYDxB4eBrUvZdtJLuCS2ujWpRhHOSwPjINJHtlP8AjklYHZAT+YBm19Jil/USphL7RYk++m2ka+M9pQBDW8pJD2rkGWmCrGDygajxqjvNhlsWVW02fDX/AL+yTxR1jOP+6D1kcwaEm+uIwqlm+/w0LrH3lhiQv+5GIH+k1Lj9pZ9nopBJw93unol4Mcvo6CPOtCAciEclmoSTaLXNk4jCiYtNbvSdQLZuDtFjkAYMD81XdmX1CIqM+QADWRPkoJ0rr2f7unFYG/mMfaR2a/wLbaS56yfoKFbexh2XfXDkLe7iuCZSMxYagcfdr20kUJu8XND3StI/21FBKlVDAgasQ+g1OsRxrIMTu3jLXv4W8omB3CdfAiRy+Va/7Nb2bCXLkd93ZmHASAAoGpgQB86zjaHtUxF91D2kFsEnKhOboO8TBgVqlhdCLpSRuNRq9m+Av52xGIDZrrQ2bRhlBgsvESeHgKLb1hv+sbJn3AL5HTN2Yn5ZflSkm9N1hnRSFZYknXhMADiYFPu1rb3cTs66AOzXtWP5gzWRlH+mM3yoFNmzGZAFbaDdQ/fuc/7NfWLUmSdahu8RUtowYpWQAHiEl1CVggQIq0hBHhVOzUoOUacvpQrFsJYImsa9tmw8t3D4p2Y4XOEvqupUng6j+JZU+IHWtlDAiRQXfDYy4zB3rDgkOumWM2Ze8sTpMgU1GowbIn507fCFVu4deyu22DK4LSCCMpZTI1MUD2psx1ZWzdo10kwPezE690SdaetjbCwS3bLLYLy+F1u3CwK4vMQSgAUkERGoqP2X2C+0b1x9ewDKmg7pZmUQPBQ3xqgAqe4xsiutFeZQw+7WDyLnxTq8DMOybQxqPd5Gvq1x7pk19SvzH2h+hAe4GOL4dwxHaW7pDx1gQY6MNfjTJh2kGOTGlTAWeyxaXF/y8Ta7N44B7YLWyfNc4miex9pIUYzILuPMi431oWFT3JjDZc/OrGbnVLDtpVoHh0/b+tBc8RBG9eMy2GzWnuLB0WJ1HHyisM2jjBdY5QQpEDnHSOp141p/tO2ybdnslJm4Yboq/uazbYmC7Z1X8x5cQOcePKvCh7o5F4qUbVkhCY7o0B5GONS4/Ydy0w7pysJAIg68uh9K0/D7m27iZW0XQKFJ0gyTPOTxpov7AtPZ7NpbQAHQnTgRpoa8HJ6hsqDgzA0vNb7pVgR15etaLuBg7NyTiO0kQUZWcLHKQvMHSrmM3Acg5SLkcAWyt5SZB9aZdkbDFu2iFShA46SpPkYI8Jra3eJjttUgGLftB2ZhyLWItMrdndUXMplyjGGzHjIOoJ4Saq4jbV60RYDDKkKDlDDLlENPMwfQ0x7b2eiIyiCxIgyQ0+KicwMHhNJm9/Y4VbRPddidJckqANYKiNSOVDkr6QOYvTPbnd18xtwG8UBgELiJOaF6KdIPWqmy7ue4U/CJOX9J48Kzpd9jbYG1bDZfzyJ9Byq7hvaTe1z4ey3Jcs28vXXXNp5RWfl8jDkxz6rChIUXNR2bcUEqRn/hZpVR4LEcRxInxqHa++KLeGHQxcLFf5QZgEcqSB7TASi/ZVABA7Q3JZdR3gMvgZE9KTN6MazbQv3V7ri7II5FYAPyn1pyYa4kT5VY7qm07wbttjMBeRCDezC4s8Sbf4ZA4sMyzWJJ/c1uvs93jTF2Qy6OBluLzDAfGCOBrNfaZsY4XHucsJf+9tx/Fo4888mP4lo8ft4isp3G4V9jmMK4x7c917cxOkoRB/7jRL2xbNvX8Thls2nuN2be6O6O8PeY91fMkDWq+5WyBhSt1jN4ggRMIGGo6E9TB8Kbrpa5xJ01nXTyFSZdYiNxyZbj0LlBuNTGtr7Iu4Qqtw28zCYVsxHD3tB8pp5vbnDD7Nft3DPduWy2Q6KFJyqCRJ1Jk6VB7QUzWEdrmSGi3ay949WZp0JHKOYk8qbtjXBtDZL2+DNaKGOTJIUjyIFUby6A9XEHGEyfIE93DtJatPbtz3QImSAvEiZ48axz2g7YGKx73RBWFVYMgBRwnzJ+NOG6ftGFu5hrPY5LJUK9wk3LrsAO8xMcTOgnjS17QNmr9pa5hrLjDkZidW7xJLE/lGo05RR4/afceYOQb9zIvH9Jp249gJhL6lstvIWJP4Va33m9INYRbUAwNRyMRI5GOVbJsLFtcwhtggdpa7N9Ae6wgx4wayTGYbsrjpr3WKgnSYJAPqBXsDA3C1WEpR8Q7szaCpaUHiGJB/CANNfHURWybkbVS/g7RRg5VFB6hlWCPA8a/OuJvTbCaaOT6ZQONa57JNnNYwly6wIe+8KDIhLcjNB4SWbXwFaVrmIHJuaOp5nlpXuHaq9l506Ca6wjy1RseZYBxDGHargofh219Ku2zWiJcT6ycpy8jwqeaiujnXqNRCLMxrbb4eztDsGvKH7XCqttVdmBsYh3UHQBQbboAZ5/Ef7Mky4nHnh98Vjya5+9Se0vA2Rty1ee8qEtYIRVZrjMpXjwAmAJJrjc7BNbxOKu5+61x5Toe3ZR66Gar/0zEB3Rye7qfOvqi+y/xGvqjqXynhOzGHCXGCoUy94hdCNYJPnS1sPHW8NfNu84K29EI1WOTSORHOpdlbYK2ptJbVo4kSZjnEH50pba2jiMTcFx1Q9mMgKCJnWNdWgk6a8TTSQ1geJij0639GbRg8alyCjgjqDI+VXUvST04D0/rWE2se9p4IZG8QVNHBty6yDLea20wTJPdPEidM0TB1FIJINGUHThhamQ+0jHhsQVUyociRwJAAIB55SGU+M1L7McLnum5+Rco/3HX5KPjVPfm9ZezhRZBAXMqyNCFyz3vxHMdT/FPOmT2d7M7K0LgYkXLaGOh1JPlrTSPbJ1sHnuaBaGnSrVptKrx3V86mtA+v1rBMYy1bPU1MbkD3ZHnUB5VJbc8uFECRFNFveLZ6rZvXVzFRLup1YRJMHoOn7V+fdt7QuYi7Nxi2UZRwAA5gAaV+qXUEyNG68vUV+e/ajuyMHiu0tiLF8F06Kw99B4ahh4N4U3Go3bpOwoH7xOtnjXQ4VxZ/Wuzw9P1p8ASS/wjrXxvG5cZm4kya5vH3a9UQfOvTId3Q3gOAxS3tSnu3FHEr4AmMwOo9etavvjikxy4V8gUI2dZ1aGXgTwAkKY14ChXsi2Lg7+Cu3MRYtOyOQXdQTBkx8KL28MIAUQo0UdBy+Vc/WZgg+86H4fiDsSw6nGEtQPOr1m5AjQx1gjTw51U2pi7eGTNdYBeA6kxyHEmsw3q3wfElrdvuWeHRn8+i+Hx6VzsGmyZjfQ+Z0NRqsaCjNF9om79y9hUuqLfaq2qBALlwEGSGnQiZy8PLgRvsu2k+Fhb4KpcY5QQc0t1XkCwPHrQzcPaWKuWiLmZ7aiLTMZIyj3fFfHrp5MmIwQK9pdWCQWBUgEQDlHHUyV16DxrpBtp9M9fM5GXIu0ZAeb5H2mbXcL2GNNtZAt3SqkiDlM5T/LHxp2wRJGRQcrjK0MBoeIE8DQjGFbl6zcuGXS4EuFeLJ73Dmy6jyai2J2xgJi19pDLpotsjjwAeY9K9lUvRHiWafKMamgSD1LeEwvZwE0UaDWTA8edXsVbS6uV0Vx0YBo/alnae1GhOwsXlIPea7BzTwAy6DXnRLB49ysvadOpIMa9DzoNjLyI85ceQ8yLD7l4B7oNxLygnhbu5QCTxgqSPQ0+4r3soJIUZRmJYwNJLHiTzNJtrHAuo6sB8xTYJBIPEH60zexXmS5cKKwKyxhrvcYnwHyqxhDqKH2m4p/F8qI4LUsemlLMwdQnYNXrdUMPV+3WiJedXm0Fe2q5c610tEInxMN9p2FtvtUXGvQVZALaI1xyVK8SIVOESTRzZOBytiF7JxduXGZGC93L2zMSTPe1B8hWgXNo21LTct2gCczMQPmYFDTjLYk9ojE/wAQnn56azVwFLOXl1rE3i8f2g07Mc/jA8M3D5V5RPt1/Mv86fvXtL2JIv2r+Ifu/p/3MUsY9bVvvECR1jlU27UXGVxGUGE00Un8Udf+edJ+1idJqrYxLq0qzKSfwkj6USYO68z6V9QWAB8Tads7vpdslcpYgSmWM+YcwTprwjhFA9jbuZQoxNxkle6ikqxMiR3pGUTBjqOU0l2t5cYNBibnxB+opp3Xxdy+q3btw3Ht3WHePAG0pXhw74HnqKx9PsFmFizknaJT9otkDsDb0RFKAchlMkT1MzPOnbc9owdj/wCkoPXhxobtnZdnFJkLsGMZeoK8J0gkCV8R6GjG7+H7G1btkzkQKTwmB8j4UhuqlBHuuMlq9ljmjQR4Gr9rWhFvQZZ7h1U/lPSeVT4O/BykwR150JgEQompqYGqlvEAceNfDGDWBJ+VegGXO0HWl72hbvjG4G7bRZup97aGnvoD3QOrDMvmRRhLjMddPAfvVlWiI4j60atUBlsT8mWW1Fd3eFfojer2f4XGppls3Vki5btqup/OqgB158j41hW9Oxnwd+5YcyUOjQQHU6hgDrBqkG5MRUGXfw1IR9ajdZC+daBujuuUYXbwhiO6h5A/ibx8PjrQZcq413GMw4WyttEPbi4O5awgtPoGftGHPhoD5cYpxwWHzuqKNT8hzJoehCCgGL25czxadkUnKSuhMcdeIFcKznybj1O4E9PHsxwl7asJbt4OyQRKXeEjMcykExx5ViawSCRIkSBoSJ1E0d3iwly7iXYtMkKASTwA/WurW694j8PgASSfSK7SFEUTiNgyFjxc1HdXsDghfVkIIiJgWQPwaCRc/vXjSlt/eMXH7GwSVk5n6f6eWb6a1FsLc24Wh+1CHVwMyKRB4mdTy9aNb27JsYawgs21RmeJA1ICk8T4xSyE7mLpQpAYQZu5uetxQ63HUzPIj4ddKK7W3fs2ktuoOd3UEkmDxJMddKJ7l/5QPhVXfbEZbeHA/MW/lA/ehlgYj2jqWMegFm0p/FcHyBP6VxvLf7Oxb69opH+2W/QVztK5ms2GHDtVJ9QY+ZqtvepbsU5AFvUwP3oieJgWTDBq+OvoZGouoRymHIjoZNNuJWQHFL+Eu2FfD3nc9vdshFTQKci5WYnmfCjeEv8AFT6UB4FwFazOEcTm8KM7PtRbk86CCz34HPlTKBCx0oIRNcT620ZfEmiS6GhdzTJ/fOihGvpWiKczw8TUqioLZmpLzAA5jA50Q7iTIbmxrRk5fnSnhsDbv2rjNbDAKVnuidIJ0BM+oo+1pyfurmYdJJjz4j40OwOzjbW4lsEceOYLJHUg6eImupiK7TPn9QrBgQhHcQf/AIfYU/8Ayv8A+Vh8s1fU+f8ATcT0t/z/AP8AFfUNj4kda/7/APJ/zPztvJh8sGgts03bxYfMoHiI8zw+dJ6VmBrE+szLTS0lGt3dpmyXGhDgAhuGnAjoaDW66NUuu9SsUj7GuP8Aa24W/CR0ykH17wpq2VjVMM2gYa8+PhWLYfGOhMHSeHKtF3M2gbtrxQkMB04gx01+Rrl5MLJyep0kzo44FGP6Wl4qZB6GR6121gMOPDh1HryoZhXKnuH0PA+tFbN6RqINAOZhnVtysBz5H96nw1zU1XdJ4/Cq7gqe6YrxgQ5YYSSTXf2rWACSf7nyodbxaADMdeYqTtl4j3eJJrJtXLwu6AeOp61T2juxg9oJOJsozagXAClwCdIca8fSuLNzOgP5iY8RVvB3yO4QBHCOFMQ1AyICJnGE3Ms4LEXAJusrfdswHdUgRpwLRzo9aSPGrW2m++aOgmgO3NrrYtlmOvADqTwArlZy+bLtnVxBcWIHriW8fna2zIJVJLNpAj+4qbAbrI6qS7KeJ0B48YNCLu2u1wuDSADeuS4WQALbRGuupI48YNN+NxPY4e7c/LbY+ZgwPjA9arTAMQ2mRNqGfleoi7o4FL+KusVBQEwpE8WMcfAU6YjY1q2UZVIYn8xjTiYNKXs4eHuLzgH6inPad/72wvUOfhkFGaMWSwPBlu4oy6Uke0WS9lByVm/mIH6U44zEKglyFAUsSdAI5nwpC3i25h7+KUW7gclAAV1U8TE8CYPCi5qCgG6FNxbndKHkdPWh2+OKRuxTMvaBXGWRM6fqPlS7trauLwTs1lYRkAzEZspBbUdDrzpLV2vXZZ+/caSzTqxPEx486JE3C7mPk2tVQ1tPerEm2uHIFsLEwO8SpBBk8NQOFVsJvLiBdFy47XQBlIb3Y6ADRT4067B3dukMMbkujTJPfI6nMRNH8FsezaUhLagHj6V5sqjip702Ju5S2fh1xVvBYrvJ2Vy4ApjgxBg/ExTHcDKdK62O2TOqAA5rcaDu5pUkdOAr5sRqQep1/egPIuag5oy/sZs75jxWj2bjNBNmwojrr4f0ozbmOopc035neMHdXwiiMyvmKp4lZXyFSYe/CKYnkaMRTcid2WynWotrXYUdCfpVvMGGmvhUO0LE2G8O8PStXuATzBIcjVSR5VL9uuDiZ86gw+oFRX9bmUc6YCRDKg9y59q/hHxr6uStfUfqN8wfTT4mLbSwma3PTX4a1n2JsFHZTyNazs1QyQelIu+GEyvPX/ii0z81G6teLgSzUjCoLDVcwyZnUdSB+9dIHi5zz3BynU+dMu5GLyYkLErcBDdRlBIYeIj50uXFysw6Ej4E0Z3Sb/FW9Y4+vdbSkZOcZjcfDibDhVgjN7p4MNQehIoxYtoROaaVsBibiEqJEnn7sHp1BozYxNwcMp9DP1rnLOk4MLR008TXP2fSoEuufeIHpV1LhjhW1FHiU3wtR3NmPc6kdBzq61w8xV3C4zKNF1ogPmLdyORAz3SLts5SoRSsGOMgcj4Vf+2azp50re1HDMbdnFWmKGyWN0gZmAfKAwQ6MAQATynzrOtqb9YplyK4y8CcgUt56mKIL8TQQV3E/wAo/bZ2wqZ7hOnGfDgKz7au0mvMWJ7uoEXMiaajiJY9fGhl7bj3UIeZ5AEBARzKx3j5mqjG5ePBrjRwUEmB4KOGvzpOLTlGLHuVZdXj2gVf/vN/4jfuu5uXbMmQG0GYvE6nU8DNaDvxey4UIONxgPRe8foKzzdHDNZtreuqyJ24TMysvvLIOo4SCJ6+dN++O2LDvh7S3UZtRlUhiC2WM0aLMc6893Ebg3MF7qzaxCk8G7p9f603bwYlUxWFzMBmV1WdJMqSB40k7WxpwtvtVWSpBg8D3hInymgV/bdza9y3YxDIijMbYVTxI90kmToPlWIu6z4nnNEDzDntiul7uHto/wD7ZLIGjUsMuYcPKelIuG2XfLALbuK06aMPWaaH3Au6hLyxzzA/Wju6O7t7Csxe6ChWMgzRMjXU6c/jR+sAvBivSJbkSzu1s6+ltlxTBzPdk5yBGoLHjVj/ANN4XMHFlAwMyBGvkNKMha5ZaltiblVAcTkCvVUV4a8zV4CeYyzgkJuELxZNPNHQj6mpcZaW4MyxPOOB8ar4Rx2iSeJKk+DKR9YpNwNm9b21esW7r/Zw5uMG1BVlVtJEAlmjTxqlQNsmunmk4JYgc/P6daL2BHh/fSh2Ew5jqPCitlfdH1pPmMbqWCeOlfYRNIrzMRQ7Gb14LDsyXsTaS4OKFxnEgHVBqNIPDnR1EEm4WOHI1HGvNoYj7l50JEetJ+P9qmCSRb7S838KFV/mePkKSNv793MTfwpIW1bS6Hy5pnkxZjGbusQBHM8eRKvM9tJ5mn4PhUOGM3Z6VLaMLVfAN3ierfpRRkKEiva4zV9WTJk+yjC0pb8Nr6kfIGmmw8LSbvZezSOiq3qGI+jUOnPulOq+iLtk0Y2Ik3R4CaC2zRbCYsWkd4kyFHz411WNIZyq5g3Gf5j/AOon4mvLTkEFSQwMiOM8o8ZqO5czEmr2xFm/a/1r8iDQA+zn4hAe6a9sd2gD3oGbWIYeXJvKmbCYm2+gBB/KdD6daUcPbAga8dIMESeR/sGi9peAZmPjAn5RXNU2LnVK3xGNEHSp7fSoMCZQSSY59ek1YUUcSe55lqRRXrJUuHieFEBEuYO3n2c17BYm2gBd7TKokCWYEASTA1rM9l+zGLbPjJzD3UtXFgAAas2UyZ5A1p13aee81sDuoDx5kAa/OpcUpuIVGgIj5H+nwpeTKRwJiY+i0yjZ3svJug9qOwkEqwbtCPyyoiTwnTjWh7B3Zw+ERhZQIWHfILljHLMx4STwolgVYKBpMD++FWCAC0iedLORmEZtVTxBm1tlpisLdsFffUrJ5Ee62vQwfSsJG6mJRwsQDzngf0NfomysjU8f2rLdq7dUbQW26EossQOZ5Hj60zDuvaIGQrRYyh9mvK1vC4hxcF0EHSWQQYOYceHOvNn7gtavI4vd1WDDTXQ/Dwqzh75u4ntuQaI5wdAKeDb4eNZmJVqWbip193YnAt19crsVGaRKJ4prh67FdLbmiAuCzASrkq5hrjKAFAU82iWPqeHpFepZFW7NqaoTHJcmapDiNoXLaliM5EaFROpAgRBPHrQjdpjfxF/EG32ZOS0EgyBbBPezCZlo9B50c2hb7qjkXX5Gf0rLd2t6L1i5cc/eJcdrjIeRLEkoeR8OGgo8iUpmaZi7zbcIhEcqII3ONRoaAbsbbTFJmVWHnH6GmNORqUdx2WwYJ3r22mCwV3ExJtgQDzZiFUfEj0r804jaZuO9y4SzuxZieZJk07+2HehsRfOESVs2T3hoC9wTqePdE6DrJ6VnQtVYiccxIYy220D+EAeJ/pUaXCWljJ/vToBUS2R4/L9qmsXAraDWjoCCxJPM/QewMYbmEsuYlraz5gQfmDVzZA1JPIml/c1MuAsazKZv5iTHzo3s1oX++tTniPHUKlhXlUDcNfVkK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CO" alt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088820"/>
            <a:ext cx="5904656" cy="292435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77"/>
            <a:ext cx="9155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4 Título"/>
          <p:cNvSpPr txBox="1">
            <a:spLocks/>
          </p:cNvSpPr>
          <p:nvPr/>
        </p:nvSpPr>
        <p:spPr>
          <a:xfrm>
            <a:off x="395536" y="6165304"/>
            <a:ext cx="10081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# de #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899592" y="980728"/>
            <a:ext cx="7488832" cy="10801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E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SUPERINTENDENCIA FINANCIERA DE COLOMBIA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971600" y="2060848"/>
            <a:ext cx="712879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19572" y="2580675"/>
            <a:ext cx="7848872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	</a:t>
            </a:r>
            <a:r>
              <a:rPr kumimoji="0" lang="es-CO" sz="32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CIRCULAR EXTERNA 034 de 2013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Régimen especial de control y vigilancia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para los </a:t>
            </a:r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INFIS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8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4 Título"/>
          <p:cNvSpPr txBox="1">
            <a:spLocks/>
          </p:cNvSpPr>
          <p:nvPr/>
        </p:nvSpPr>
        <p:spPr bwMode="auto">
          <a:xfrm>
            <a:off x="2484438" y="5084763"/>
            <a:ext cx="49672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4400" b="1" i="1" dirty="0">
                <a:solidFill>
                  <a:srgbClr val="009900"/>
                </a:solidFill>
                <a:latin typeface="+mn-lt"/>
                <a:ea typeface="+mj-ea"/>
                <a:cs typeface="Aharoni" pitchFamily="2" charset="-79"/>
              </a:rPr>
              <a:t>NUESTRAS METAS </a:t>
            </a:r>
          </a:p>
        </p:txBody>
      </p:sp>
      <p:sp>
        <p:nvSpPr>
          <p:cNvPr id="28676" name="3 CuadroTexto"/>
          <p:cNvSpPr txBox="1">
            <a:spLocks noChangeArrowheads="1"/>
          </p:cNvSpPr>
          <p:nvPr/>
        </p:nvSpPr>
        <p:spPr bwMode="auto">
          <a:xfrm>
            <a:off x="1258888" y="1268413"/>
            <a:ext cx="237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CO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-28575" y="4895850"/>
            <a:ext cx="889317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6600" b="1" i="1" dirty="0">
                <a:solidFill>
                  <a:srgbClr val="009900"/>
                </a:solidFill>
                <a:latin typeface="+mj-lt"/>
                <a:cs typeface="Aharoni" pitchFamily="2" charset="-79"/>
              </a:rPr>
              <a:t>ESTADOS FINANCIEROS</a:t>
            </a:r>
          </a:p>
          <a:p>
            <a:pPr algn="ctr">
              <a:defRPr/>
            </a:pPr>
            <a:endParaRPr lang="es-CO" sz="5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s-CO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9388" y="4221163"/>
            <a:ext cx="60007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sz="7200" b="1" i="1" dirty="0">
                <a:solidFill>
                  <a:srgbClr val="009900"/>
                </a:solidFill>
                <a:latin typeface="+mn-lt"/>
              </a:rPr>
              <a:t>BALANCE GENERAL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692696"/>
            <a:ext cx="7416824" cy="5616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4 Título"/>
          <p:cNvSpPr txBox="1">
            <a:spLocks/>
          </p:cNvSpPr>
          <p:nvPr/>
        </p:nvSpPr>
        <p:spPr bwMode="auto">
          <a:xfrm>
            <a:off x="2484438" y="5084763"/>
            <a:ext cx="49672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4400" b="1" i="1" dirty="0">
                <a:solidFill>
                  <a:srgbClr val="009900"/>
                </a:solidFill>
                <a:latin typeface="+mn-lt"/>
                <a:ea typeface="+mj-ea"/>
                <a:cs typeface="Aharoni" pitchFamily="2" charset="-79"/>
              </a:rPr>
              <a:t>NUESTRAS METAS </a:t>
            </a:r>
          </a:p>
        </p:txBody>
      </p:sp>
      <p:sp>
        <p:nvSpPr>
          <p:cNvPr id="32772" name="3 CuadroTexto"/>
          <p:cNvSpPr txBox="1">
            <a:spLocks noChangeArrowheads="1"/>
          </p:cNvSpPr>
          <p:nvPr/>
        </p:nvSpPr>
        <p:spPr bwMode="auto">
          <a:xfrm>
            <a:off x="1258888" y="1268413"/>
            <a:ext cx="237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CO"/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3968750"/>
            <a:ext cx="8929688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5400" b="1" i="1" dirty="0">
                <a:solidFill>
                  <a:srgbClr val="009900"/>
                </a:solidFill>
                <a:latin typeface="+mj-lt"/>
              </a:rPr>
              <a:t>ESTADO DE ACTIVIDAD FINANCIERA, ECONÓMICA Y SOCIAL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836712"/>
            <a:ext cx="7704856" cy="5256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4 Título"/>
          <p:cNvSpPr txBox="1">
            <a:spLocks/>
          </p:cNvSpPr>
          <p:nvPr/>
        </p:nvSpPr>
        <p:spPr bwMode="auto">
          <a:xfrm>
            <a:off x="2484438" y="5084763"/>
            <a:ext cx="49672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4400" b="1" i="1" dirty="0">
                <a:solidFill>
                  <a:srgbClr val="009900"/>
                </a:solidFill>
                <a:latin typeface="+mn-lt"/>
                <a:ea typeface="+mj-ea"/>
                <a:cs typeface="Aharoni" pitchFamily="2" charset="-79"/>
              </a:rPr>
              <a:t>NUESTRAS METAS </a:t>
            </a:r>
          </a:p>
        </p:txBody>
      </p:sp>
      <p:sp>
        <p:nvSpPr>
          <p:cNvPr id="34820" name="3 CuadroTexto"/>
          <p:cNvSpPr txBox="1">
            <a:spLocks noChangeArrowheads="1"/>
          </p:cNvSpPr>
          <p:nvPr/>
        </p:nvSpPr>
        <p:spPr bwMode="auto">
          <a:xfrm>
            <a:off x="1258888" y="1268413"/>
            <a:ext cx="237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CO"/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57150" y="4089400"/>
            <a:ext cx="89296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7200" b="1" i="1" dirty="0">
                <a:solidFill>
                  <a:srgbClr val="009900"/>
                </a:solidFill>
                <a:latin typeface="+mj-lt"/>
              </a:rPr>
              <a:t>EJECUCIÓN PRESUPUESTAL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51520" y="206898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009900"/>
                </a:solidFill>
              </a:rPr>
              <a:t>EJECUCION GENERAL DE PRESUPUESTO </a:t>
            </a:r>
            <a:endParaRPr lang="en-US" sz="2800" b="1" dirty="0">
              <a:solidFill>
                <a:srgbClr val="0099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052736"/>
            <a:ext cx="8208912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4 Título"/>
          <p:cNvSpPr txBox="1">
            <a:spLocks/>
          </p:cNvSpPr>
          <p:nvPr/>
        </p:nvSpPr>
        <p:spPr bwMode="auto">
          <a:xfrm>
            <a:off x="2484438" y="5084763"/>
            <a:ext cx="49672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4400" b="1" i="1" dirty="0">
                <a:solidFill>
                  <a:srgbClr val="009900"/>
                </a:solidFill>
                <a:latin typeface="+mn-lt"/>
                <a:ea typeface="+mj-ea"/>
                <a:cs typeface="Aharoni" pitchFamily="2" charset="-79"/>
              </a:rPr>
              <a:t>NUESTRAS METAS </a:t>
            </a:r>
          </a:p>
        </p:txBody>
      </p:sp>
      <p:sp>
        <p:nvSpPr>
          <p:cNvPr id="38916" name="3 CuadroTexto"/>
          <p:cNvSpPr txBox="1">
            <a:spLocks noChangeArrowheads="1"/>
          </p:cNvSpPr>
          <p:nvPr/>
        </p:nvSpPr>
        <p:spPr bwMode="auto">
          <a:xfrm>
            <a:off x="1258888" y="1268413"/>
            <a:ext cx="237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CO"/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4925" y="4941168"/>
            <a:ext cx="692943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O" sz="6800" b="1" i="1" dirty="0">
                <a:solidFill>
                  <a:srgbClr val="009900"/>
                </a:solidFill>
                <a:latin typeface="+mj-lt"/>
              </a:rPr>
              <a:t>CARTERA</a:t>
            </a:r>
          </a:p>
          <a:p>
            <a:pPr>
              <a:defRPr/>
            </a:pPr>
            <a:endParaRPr lang="es-CO" sz="4000" b="1" i="1" dirty="0">
              <a:solidFill>
                <a:srgbClr val="0099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250825" y="4770438"/>
            <a:ext cx="7526338" cy="2087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6000" b="1" i="1" dirty="0">
                <a:solidFill>
                  <a:srgbClr val="00CC00"/>
                </a:solidFill>
                <a:latin typeface="+mn-lt"/>
                <a:ea typeface="+mj-ea"/>
                <a:cs typeface="Aharoni" pitchFamily="2" charset="-79"/>
              </a:rPr>
              <a:t>  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072428"/>
              </p:ext>
            </p:extLst>
          </p:nvPr>
        </p:nvGraphicFramePr>
        <p:xfrm>
          <a:off x="107504" y="1484784"/>
          <a:ext cx="8928992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5" imgW="10096598" imgH="1714618" progId="Excel.Sheet.12">
                  <p:embed/>
                </p:oleObj>
              </mc:Choice>
              <mc:Fallback>
                <p:oleObj name="Worksheet" r:id="rId5" imgW="10096598" imgH="17146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1484784"/>
                        <a:ext cx="8928992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79592"/>
              </p:ext>
            </p:extLst>
          </p:nvPr>
        </p:nvGraphicFramePr>
        <p:xfrm>
          <a:off x="251517" y="908720"/>
          <a:ext cx="8712970" cy="5478819"/>
        </p:xfrm>
        <a:graphic>
          <a:graphicData uri="http://schemas.openxmlformats.org/drawingml/2006/table">
            <a:tbl>
              <a:tblPr/>
              <a:tblGrid>
                <a:gridCol w="816572">
                  <a:extLst>
                    <a:ext uri="{9D8B030D-6E8A-4147-A177-3AD203B41FA5}">
                      <a16:colId xmlns:a16="http://schemas.microsoft.com/office/drawing/2014/main" val="4071509885"/>
                    </a:ext>
                  </a:extLst>
                </a:gridCol>
                <a:gridCol w="1283594">
                  <a:extLst>
                    <a:ext uri="{9D8B030D-6E8A-4147-A177-3AD203B41FA5}">
                      <a16:colId xmlns:a16="http://schemas.microsoft.com/office/drawing/2014/main" val="1140609665"/>
                    </a:ext>
                  </a:extLst>
                </a:gridCol>
                <a:gridCol w="2246290">
                  <a:extLst>
                    <a:ext uri="{9D8B030D-6E8A-4147-A177-3AD203B41FA5}">
                      <a16:colId xmlns:a16="http://schemas.microsoft.com/office/drawing/2014/main" val="2791034762"/>
                    </a:ext>
                  </a:extLst>
                </a:gridCol>
                <a:gridCol w="1111685">
                  <a:extLst>
                    <a:ext uri="{9D8B030D-6E8A-4147-A177-3AD203B41FA5}">
                      <a16:colId xmlns:a16="http://schemas.microsoft.com/office/drawing/2014/main" val="3017530465"/>
                    </a:ext>
                  </a:extLst>
                </a:gridCol>
                <a:gridCol w="687640">
                  <a:extLst>
                    <a:ext uri="{9D8B030D-6E8A-4147-A177-3AD203B41FA5}">
                      <a16:colId xmlns:a16="http://schemas.microsoft.com/office/drawing/2014/main" val="701897583"/>
                    </a:ext>
                  </a:extLst>
                </a:gridCol>
                <a:gridCol w="871011">
                  <a:extLst>
                    <a:ext uri="{9D8B030D-6E8A-4147-A177-3AD203B41FA5}">
                      <a16:colId xmlns:a16="http://schemas.microsoft.com/office/drawing/2014/main" val="1311557474"/>
                    </a:ext>
                  </a:extLst>
                </a:gridCol>
                <a:gridCol w="1008538">
                  <a:extLst>
                    <a:ext uri="{9D8B030D-6E8A-4147-A177-3AD203B41FA5}">
                      <a16:colId xmlns:a16="http://schemas.microsoft.com/office/drawing/2014/main" val="4244644574"/>
                    </a:ext>
                  </a:extLst>
                </a:gridCol>
                <a:gridCol w="687640">
                  <a:extLst>
                    <a:ext uri="{9D8B030D-6E8A-4147-A177-3AD203B41FA5}">
                      <a16:colId xmlns:a16="http://schemas.microsoft.com/office/drawing/2014/main" val="652641927"/>
                    </a:ext>
                  </a:extLst>
                </a:gridCol>
              </a:tblGrid>
              <a:tr h="52564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PLAN DE  ACCION  2012-2015</a:t>
                      </a: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966119"/>
                  </a:ext>
                </a:extLst>
              </a:tr>
              <a:tr h="245301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21" marR="8121" marT="8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661408"/>
                  </a:ext>
                </a:extLst>
              </a:tr>
              <a:tr h="3621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 ESTRATEGICA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 PRODUCTO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 TOTAL CUATRIENIO</a:t>
                      </a:r>
                    </a:p>
                  </a:txBody>
                  <a:tcPr marL="73092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116068"/>
                  </a:ext>
                </a:extLst>
              </a:tr>
              <a:tr h="3621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INDICADOR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 BASE A DIC/2011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ACUMULADO 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659281"/>
                  </a:ext>
                </a:extLst>
              </a:tr>
              <a:tr h="4205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SANTANDER GENERACIONAL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JUVENTUDES EN SERIO POR SANTANDER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Apoyar el ingreso y la permanencia de 5.000 jóvenes santandereanos a la formación profesional, postgrado, técnica y tecnológica. 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 de jóvenes santandereanos apoyados.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5,000.00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6,317.00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126.34%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450848"/>
                  </a:ext>
                </a:extLst>
              </a:tr>
              <a:tr h="4438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SANTANDER COMPETITIVA Y GLOBAL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FORMACION A LA CULTURA DEL EMPRENDIMIENTO TECNOLOGICA EMPRESARIAL E INSERCION LOCAL.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Apoyar la formalización y fortalecimiento de 900 micropymes.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 de micro pymes apoyados.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900.00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1,362.00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151.33%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648500"/>
                  </a:ext>
                </a:extLst>
              </a:tr>
              <a:tr h="2336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creditos colocados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5,714,854,100.00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530944"/>
                  </a:ext>
                </a:extLst>
              </a:tr>
              <a:tr h="584049"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SANTANDER CIENCIA TECNOLOGIA E INNOVACION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TALENTO HUMANO EN INVESTIGACION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Ofrecer créditos educativos a través de IDESAN por 5.000 millones de pesos para programas de pregrado, postgrado (especialización, maestría y doctorado).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de créditos educativos ofrecidos.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$ 900 millones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5,000,000,000.00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11,113,131,329.00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222.26%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409112"/>
                  </a:ext>
                </a:extLst>
              </a:tr>
              <a:tr h="42051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Incrementar en $4.800 millones (10%) la colocación de recursos a través (creditos de corto y largo plazo)del buen manejo del portafolio de servicios.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de recursos colocados.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$48.000 millones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52,801,000,000.00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79,576,059,885.55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150.71%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473012"/>
                  </a:ext>
                </a:extLst>
              </a:tr>
              <a:tr h="42051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Fortalecer tecnica y financieramente  el Instituto mejorando su capital fiscal con elfin de acceder a las lineas de REDESCUENTO.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Capital fiscal incrementado 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$ 7,132 millones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17,868,000,000.00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5,003,631,303.83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28.00%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827906"/>
                  </a:ext>
                </a:extLst>
              </a:tr>
              <a:tr h="37423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 ESTRAEGICA BUEN GOBIERNO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IDESAN AL SERVICIO DE LA GENTE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Aumentar en $ 13.500 millones (25%) el saldo de las captaciones acumuladas durante el cuatrienio.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captaciones acumuladas.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54.000 millones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67,500,000,000.00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44,395,717,542.93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65.77%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14213"/>
                  </a:ext>
                </a:extLst>
              </a:tr>
              <a:tr h="233619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Incrementar en 15 los clientes activos del IDESAN.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 de clientes nuevos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206.67%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87175"/>
                  </a:ext>
                </a:extLst>
              </a:tr>
              <a:tr h="28034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Capacitar 12 funcionarios anualmente en temáticas propias del Instituto y comunes a los servidores públicos.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 de funcionarios capacitados.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6705"/>
                  </a:ext>
                </a:extLst>
              </a:tr>
              <a:tr h="28034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Capacitar a 1.600 funcionarios y servidores públicos durante el cuatrienio.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 de personas capacitadas.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1,200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2,145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134.06%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976823"/>
                  </a:ext>
                </a:extLst>
              </a:tr>
              <a:tr h="29202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Mantener las 3 certificaciones: calidad, MECI, GP 1.000 y Riesgo crediticio a corto y largo plazo. 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 de certificaciones mantenidas.</a:t>
                      </a:r>
                    </a:p>
                  </a:txBody>
                  <a:tcPr marL="8121" marR="8121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121" marR="8121" marT="8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108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41546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4 Título"/>
          <p:cNvSpPr txBox="1">
            <a:spLocks/>
          </p:cNvSpPr>
          <p:nvPr/>
        </p:nvSpPr>
        <p:spPr>
          <a:xfrm>
            <a:off x="395536" y="6165304"/>
            <a:ext cx="10081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# de #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899592" y="1412776"/>
            <a:ext cx="71287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i="1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971600" y="2060848"/>
            <a:ext cx="712879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03648" y="2102073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59632" y="2218490"/>
            <a:ext cx="6408712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defTabSz="91440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CO" alt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Contexto – Decreto 1117 de 2013</a:t>
            </a:r>
          </a:p>
          <a:p>
            <a:pPr marL="514350" marR="0" lvl="0" indent="-514350" defTabSz="91440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CO" alt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Autorización de la SFC</a:t>
            </a:r>
          </a:p>
          <a:p>
            <a:pPr marL="514350" marR="0" lvl="0" indent="-514350" defTabSz="91440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CO" alt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Operaciones supervisadas</a:t>
            </a:r>
          </a:p>
          <a:p>
            <a:pPr marL="514350" marR="0" lvl="0" indent="-514350" defTabSz="91440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CO" alt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Supervisión</a:t>
            </a:r>
          </a:p>
        </p:txBody>
      </p:sp>
    </p:spTree>
    <p:extLst>
      <p:ext uri="{BB962C8B-B14F-4D97-AF65-F5344CB8AC3E}">
        <p14:creationId xmlns:p14="http://schemas.microsoft.com/office/powerpoint/2010/main" val="470533513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380" y="-99392"/>
            <a:ext cx="9155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4 Título"/>
          <p:cNvSpPr>
            <a:spLocks noGrp="1"/>
          </p:cNvSpPr>
          <p:nvPr>
            <p:ph type="title"/>
          </p:nvPr>
        </p:nvSpPr>
        <p:spPr>
          <a:xfrm>
            <a:off x="395536" y="129258"/>
            <a:ext cx="8229600" cy="779462"/>
          </a:xfrm>
        </p:spPr>
        <p:txBody>
          <a:bodyPr>
            <a:normAutofit/>
          </a:bodyPr>
          <a:lstStyle/>
          <a:p>
            <a:pPr algn="l"/>
            <a:r>
              <a:rPr lang="es-CO" sz="3200" b="1" i="1" dirty="0">
                <a:solidFill>
                  <a:srgbClr val="009900"/>
                </a:solidFill>
                <a:latin typeface="+mn-lt"/>
                <a:cs typeface="Aharoni" pitchFamily="2" charset="-79"/>
              </a:rPr>
              <a:t>REQUISITOS EXIGIDOS POR EL MINISTERIO </a:t>
            </a:r>
          </a:p>
        </p:txBody>
      </p:sp>
      <p:sp>
        <p:nvSpPr>
          <p:cNvPr id="6" name="14 Título"/>
          <p:cNvSpPr txBox="1">
            <a:spLocks/>
          </p:cNvSpPr>
          <p:nvPr/>
        </p:nvSpPr>
        <p:spPr>
          <a:xfrm>
            <a:off x="395536" y="6165304"/>
            <a:ext cx="10081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# de #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971600" y="2060848"/>
            <a:ext cx="712879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03648" y="2102073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	</a:t>
            </a:r>
          </a:p>
        </p:txBody>
      </p:sp>
      <p:graphicFrame>
        <p:nvGraphicFramePr>
          <p:cNvPr id="9" name="1 Diagrama"/>
          <p:cNvGraphicFramePr/>
          <p:nvPr>
            <p:extLst/>
          </p:nvPr>
        </p:nvGraphicFramePr>
        <p:xfrm>
          <a:off x="431540" y="1238672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3 Trapecio"/>
          <p:cNvSpPr/>
          <p:nvPr/>
        </p:nvSpPr>
        <p:spPr>
          <a:xfrm>
            <a:off x="2339752" y="4725144"/>
            <a:ext cx="4536504" cy="1368152"/>
          </a:xfrm>
          <a:prstGeom prst="trapezoid">
            <a:avLst/>
          </a:prstGeom>
          <a:gradFill>
            <a:gsLst>
              <a:gs pos="78000">
                <a:schemeClr val="accent3">
                  <a:lumMod val="60000"/>
                  <a:lumOff val="40000"/>
                </a:schemeClr>
              </a:gs>
              <a:gs pos="100000">
                <a:srgbClr val="800000"/>
              </a:gs>
              <a:gs pos="0">
                <a:sysClr val="window" lastClr="FFFFFF"/>
              </a:gs>
            </a:gsLst>
            <a:lin ang="5400000" scaled="0"/>
          </a:gradFill>
          <a:ln w="25400" cap="flat" cmpd="sng" algn="ctr">
            <a:solidFill>
              <a:srgbClr val="8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ADMINISTRACIÓN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EXCEDENTES DE LIQUIDEZ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9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4 Título"/>
          <p:cNvSpPr txBox="1">
            <a:spLocks/>
          </p:cNvSpPr>
          <p:nvPr/>
        </p:nvSpPr>
        <p:spPr>
          <a:xfrm>
            <a:off x="395536" y="6165304"/>
            <a:ext cx="10081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# de #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79512" y="548680"/>
            <a:ext cx="784887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80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1" i="1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cs typeface="Aharoni" pitchFamily="2" charset="-79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971600" y="2060848"/>
            <a:ext cx="712879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03648" y="2102073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	</a:t>
            </a:r>
          </a:p>
        </p:txBody>
      </p:sp>
      <p:graphicFrame>
        <p:nvGraphicFramePr>
          <p:cNvPr id="9" name="1 Diagrama"/>
          <p:cNvGraphicFramePr/>
          <p:nvPr>
            <p:extLst/>
          </p:nvPr>
        </p:nvGraphicFramePr>
        <p:xfrm>
          <a:off x="539552" y="1628800"/>
          <a:ext cx="8064896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323528" y="64507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AUTORIZACIÓN DE SFC IMPLICA SUPERVISIÓN SOBRE LAS SIGUIENTES OPERACIONES ADELANTADAS POR LOS INFIS</a:t>
            </a:r>
            <a:endParaRPr kumimoji="0" lang="es-CO" sz="18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950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4 Título"/>
          <p:cNvSpPr>
            <a:spLocks noGrp="1"/>
          </p:cNvSpPr>
          <p:nvPr>
            <p:ph type="title"/>
          </p:nvPr>
        </p:nvSpPr>
        <p:spPr>
          <a:xfrm>
            <a:off x="1726065" y="388348"/>
            <a:ext cx="5400600" cy="1383544"/>
          </a:xfrm>
        </p:spPr>
        <p:txBody>
          <a:bodyPr>
            <a:normAutofit/>
          </a:bodyPr>
          <a:lstStyle/>
          <a:p>
            <a:pPr algn="l"/>
            <a:r>
              <a:rPr lang="es-CO" sz="3600" b="1" i="1" dirty="0">
                <a:latin typeface="+mn-lt"/>
                <a:cs typeface="Aharoni" pitchFamily="2" charset="-79"/>
              </a:rPr>
              <a:t>CARTERA DE CRÉDITO  </a:t>
            </a:r>
          </a:p>
        </p:txBody>
      </p:sp>
      <p:sp>
        <p:nvSpPr>
          <p:cNvPr id="6" name="14 Título"/>
          <p:cNvSpPr txBox="1">
            <a:spLocks/>
          </p:cNvSpPr>
          <p:nvPr/>
        </p:nvSpPr>
        <p:spPr>
          <a:xfrm>
            <a:off x="395536" y="6165304"/>
            <a:ext cx="10081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# de #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83568" y="533288"/>
            <a:ext cx="71287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i="1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971600" y="2060848"/>
            <a:ext cx="712879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03648" y="2102073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	</a:t>
            </a:r>
          </a:p>
        </p:txBody>
      </p:sp>
      <p:graphicFrame>
        <p:nvGraphicFramePr>
          <p:cNvPr id="9" name="7 Diagrama"/>
          <p:cNvGraphicFramePr/>
          <p:nvPr>
            <p:extLst/>
          </p:nvPr>
        </p:nvGraphicFramePr>
        <p:xfrm>
          <a:off x="479419" y="1916832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21554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4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5544616" cy="864940"/>
          </a:xfrm>
        </p:spPr>
        <p:txBody>
          <a:bodyPr>
            <a:normAutofit/>
          </a:bodyPr>
          <a:lstStyle/>
          <a:p>
            <a:r>
              <a:rPr lang="es-CO" sz="3200" b="1" i="1" dirty="0">
                <a:solidFill>
                  <a:srgbClr val="009900"/>
                </a:solidFill>
                <a:latin typeface="+mn-lt"/>
                <a:cs typeface="Aharoni" pitchFamily="2" charset="-79"/>
              </a:rPr>
              <a:t>CARTERA DE CRÉDITO </a:t>
            </a:r>
          </a:p>
        </p:txBody>
      </p:sp>
      <p:sp>
        <p:nvSpPr>
          <p:cNvPr id="6" name="14 Título"/>
          <p:cNvSpPr txBox="1">
            <a:spLocks/>
          </p:cNvSpPr>
          <p:nvPr/>
        </p:nvSpPr>
        <p:spPr>
          <a:xfrm>
            <a:off x="395536" y="6165304"/>
            <a:ext cx="10081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# de #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899592" y="1412776"/>
            <a:ext cx="71287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i="1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j-ea"/>
              <a:cs typeface="Aharoni" pitchFamily="2" charset="-79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971600" y="2060848"/>
            <a:ext cx="712879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03648" y="2102073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10" name="4 Marcador de contenido"/>
          <p:cNvSpPr txBox="1">
            <a:spLocks/>
          </p:cNvSpPr>
          <p:nvPr/>
        </p:nvSpPr>
        <p:spPr bwMode="auto">
          <a:xfrm>
            <a:off x="446088" y="1701653"/>
            <a:ext cx="8229600" cy="446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Calificación de los créditos – categorías por altura de mora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5000"/>
              <a:buFont typeface="Arial" charset="0"/>
              <a:buNone/>
              <a:tabLst/>
              <a:defRPr/>
            </a:pP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14375" marR="0" lvl="0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Categoría A o “Nivel de mora normal”.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14375" marR="0" lvl="0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Categoría B o “Nivel de mora aceptable, superior al normal”.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14375" marR="0" lvl="0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Categoría C o “Nivel de mora apreciable”.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14375" marR="0" lvl="0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Categoría D o “Nivel de mora significativo”.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14375" marR="0" lvl="0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Categoría E o “Nivel de mora muy significativo”.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5000"/>
              <a:buFont typeface="Wingdings" panose="05000000000000000000" pitchFamily="2" charset="2"/>
              <a:buChar char="q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5000"/>
              <a:buFont typeface="Arial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4" y="4261543"/>
            <a:ext cx="8096190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1238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4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4 Título"/>
          <p:cNvSpPr>
            <a:spLocks noGrp="1"/>
          </p:cNvSpPr>
          <p:nvPr>
            <p:ph type="title"/>
          </p:nvPr>
        </p:nvSpPr>
        <p:spPr>
          <a:xfrm>
            <a:off x="395536" y="129258"/>
            <a:ext cx="8229600" cy="779462"/>
          </a:xfrm>
        </p:spPr>
        <p:txBody>
          <a:bodyPr>
            <a:normAutofit/>
          </a:bodyPr>
          <a:lstStyle/>
          <a:p>
            <a:pPr algn="l"/>
            <a:r>
              <a:rPr lang="es-CO" sz="3200" b="1" i="1" dirty="0">
                <a:solidFill>
                  <a:srgbClr val="009900"/>
                </a:solidFill>
                <a:latin typeface="+mn-lt"/>
                <a:cs typeface="Aharoni" pitchFamily="2" charset="-79"/>
              </a:rPr>
              <a:t>MANUALDE CREDITO </a:t>
            </a:r>
          </a:p>
        </p:txBody>
      </p:sp>
      <p:sp>
        <p:nvSpPr>
          <p:cNvPr id="6" name="14 Título"/>
          <p:cNvSpPr txBox="1">
            <a:spLocks/>
          </p:cNvSpPr>
          <p:nvPr/>
        </p:nvSpPr>
        <p:spPr>
          <a:xfrm>
            <a:off x="395536" y="6165304"/>
            <a:ext cx="10081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# de #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899592" y="1412776"/>
            <a:ext cx="71287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1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+mj-ea"/>
                <a:cs typeface="Aharoni" pitchFamily="2" charset="-79"/>
              </a:rPr>
              <a:t>PRODUCTOS DE COLOCACION 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971600" y="2060848"/>
            <a:ext cx="712879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03648" y="2102073"/>
            <a:ext cx="712879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	2.1.1. CRÉDITOS DE CORTO PLAZO PARA ENTIDADES TERRITORIALES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2.1.1.1. CRÉDITOS DE TESORERÍA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2.1.1.2. CRÉDITOS TRANSITORIOS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2.1.1.3. CRÉDITOS IDEACTAS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s-CO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	2.1.2. CRÉDITOS DE MEDIANO PLAZO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.1.2.1. </a:t>
            </a: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CRÉDITOS EDUCATIVOS</a:t>
            </a:r>
            <a:endParaRPr kumimoji="0" lang="es-CO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2.1.2.2 CRÉDITOS MIPYME O DE DESARROLLO EMPRESARIAL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	2.1.3. CRÉDITOS DE LARGO PLAZO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2.1.3.1. CRÉDITOS DE FOMENTO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2.1.3.2. CRÉDITOS POR LIBRANZA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2.1.3.3. CRÉDITOS DE VIVIENDA</a:t>
            </a:r>
          </a:p>
        </p:txBody>
      </p:sp>
    </p:spTree>
    <p:extLst>
      <p:ext uri="{BB962C8B-B14F-4D97-AF65-F5344CB8AC3E}">
        <p14:creationId xmlns:p14="http://schemas.microsoft.com/office/powerpoint/2010/main" val="40304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1250</Words>
  <Application>Microsoft Office PowerPoint</Application>
  <PresentationFormat>Presentación en pantalla (4:3)</PresentationFormat>
  <Paragraphs>454</Paragraphs>
  <Slides>40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Aharoni</vt:lpstr>
      <vt:lpstr>Arial</vt:lpstr>
      <vt:lpstr>Arial Narrow</vt:lpstr>
      <vt:lpstr>Arial Unicode MS</vt:lpstr>
      <vt:lpstr>Calibri</vt:lpstr>
      <vt:lpstr>Times New Roman</vt:lpstr>
      <vt:lpstr>Wingdings</vt:lpstr>
      <vt:lpstr>Tema de Office</vt:lpstr>
      <vt:lpstr>Hoja de cálculo de Microsoft Excel</vt:lpstr>
      <vt:lpstr>Presentación de PowerPoint</vt:lpstr>
      <vt:lpstr>INFORME de GESTION  Y PLAN DE ACCION </vt:lpstr>
      <vt:lpstr>Presentación de PowerPoint</vt:lpstr>
      <vt:lpstr>Presentación de PowerPoint</vt:lpstr>
      <vt:lpstr>REQUISITOS EXIGIDOS POR EL MINISTERIO </vt:lpstr>
      <vt:lpstr>Presentación de PowerPoint</vt:lpstr>
      <vt:lpstr>CARTERA DE CRÉDITO  </vt:lpstr>
      <vt:lpstr>CARTERA DE CRÉDITO </vt:lpstr>
      <vt:lpstr>MANUALDE CREDITO </vt:lpstr>
      <vt:lpstr>Presentación de PowerPoint</vt:lpstr>
      <vt:lpstr>Presentación de PowerPoint</vt:lpstr>
      <vt:lpstr>Presentación de PowerPoint</vt:lpstr>
      <vt:lpstr>META</vt:lpstr>
      <vt:lpstr>META</vt:lpstr>
      <vt:lpstr>Presentación de PowerPoint</vt:lpstr>
      <vt:lpstr>META</vt:lpstr>
      <vt:lpstr>META</vt:lpstr>
      <vt:lpstr>Presentación de PowerPoint</vt:lpstr>
      <vt:lpstr>META</vt:lpstr>
      <vt:lpstr>Presentación de PowerPoint</vt:lpstr>
      <vt:lpstr>META</vt:lpstr>
      <vt:lpstr>Presentación de PowerPoint</vt:lpstr>
      <vt:lpstr>META</vt:lpstr>
      <vt:lpstr>Presentación de PowerPoint</vt:lpstr>
      <vt:lpstr>META</vt:lpstr>
      <vt:lpstr>META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EJECUCION GENERAL DE PRESUPUESTO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IDESAN-Ctrl-Inter</dc:creator>
  <cp:lastModifiedBy>FINANCIERA IDESANGOV</cp:lastModifiedBy>
  <cp:revision>187</cp:revision>
  <dcterms:created xsi:type="dcterms:W3CDTF">2013-04-25T19:41:54Z</dcterms:created>
  <dcterms:modified xsi:type="dcterms:W3CDTF">2016-04-26T22:10:45Z</dcterms:modified>
</cp:coreProperties>
</file>