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64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300" r:id="rId17"/>
    <p:sldId id="299" r:id="rId18"/>
    <p:sldId id="266" r:id="rId19"/>
  </p:sldIdLst>
  <p:sldSz cx="9144000" cy="6858000" type="screen4x3"/>
  <p:notesSz cx="7016750" cy="93091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0565-50F4-4CC4-89B2-C0DA5B2E2B08}" type="datetimeFigureOut">
              <a:rPr lang="es-CO" smtClean="0"/>
              <a:pPr/>
              <a:t>30/11/2017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E756-C225-4D1A-AFFA-F6A6B821B1CE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0565-50F4-4CC4-89B2-C0DA5B2E2B08}" type="datetimeFigureOut">
              <a:rPr lang="es-CO" smtClean="0"/>
              <a:pPr/>
              <a:t>30/11/2017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E756-C225-4D1A-AFFA-F6A6B821B1CE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0565-50F4-4CC4-89B2-C0DA5B2E2B08}" type="datetimeFigureOut">
              <a:rPr lang="es-CO" smtClean="0"/>
              <a:pPr/>
              <a:t>30/11/2017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E756-C225-4D1A-AFFA-F6A6B821B1CE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0565-50F4-4CC4-89B2-C0DA5B2E2B08}" type="datetimeFigureOut">
              <a:rPr lang="es-CO" smtClean="0"/>
              <a:pPr/>
              <a:t>30/11/2017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E756-C225-4D1A-AFFA-F6A6B821B1CE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0565-50F4-4CC4-89B2-C0DA5B2E2B08}" type="datetimeFigureOut">
              <a:rPr lang="es-CO" smtClean="0"/>
              <a:pPr/>
              <a:t>30/11/2017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E756-C225-4D1A-AFFA-F6A6B821B1CE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0565-50F4-4CC4-89B2-C0DA5B2E2B08}" type="datetimeFigureOut">
              <a:rPr lang="es-CO" smtClean="0"/>
              <a:pPr/>
              <a:t>30/11/2017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E756-C225-4D1A-AFFA-F6A6B821B1CE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0565-50F4-4CC4-89B2-C0DA5B2E2B08}" type="datetimeFigureOut">
              <a:rPr lang="es-CO" smtClean="0"/>
              <a:pPr/>
              <a:t>30/11/2017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E756-C225-4D1A-AFFA-F6A6B821B1CE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0565-50F4-4CC4-89B2-C0DA5B2E2B08}" type="datetimeFigureOut">
              <a:rPr lang="es-CO" smtClean="0"/>
              <a:pPr/>
              <a:t>30/11/2017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E756-C225-4D1A-AFFA-F6A6B821B1CE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0565-50F4-4CC4-89B2-C0DA5B2E2B08}" type="datetimeFigureOut">
              <a:rPr lang="es-CO" smtClean="0"/>
              <a:pPr/>
              <a:t>30/11/2017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E756-C225-4D1A-AFFA-F6A6B821B1CE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0565-50F4-4CC4-89B2-C0DA5B2E2B08}" type="datetimeFigureOut">
              <a:rPr lang="es-CO" smtClean="0"/>
              <a:pPr/>
              <a:t>30/11/2017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E756-C225-4D1A-AFFA-F6A6B821B1CE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0565-50F4-4CC4-89B2-C0DA5B2E2B08}" type="datetimeFigureOut">
              <a:rPr lang="es-CO" smtClean="0"/>
              <a:pPr/>
              <a:t>30/11/2017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E756-C225-4D1A-AFFA-F6A6B821B1CE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10565-50F4-4CC4-89B2-C0DA5B2E2B08}" type="datetimeFigureOut">
              <a:rPr lang="es-CO" smtClean="0"/>
              <a:pPr/>
              <a:t>30/11/2017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2E756-C225-4D1A-AFFA-F6A6B821B1CE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8057"/>
            <a:ext cx="9167378" cy="6916057"/>
          </a:xfrm>
          <a:prstGeom prst="rect">
            <a:avLst/>
          </a:prstGeom>
        </p:spPr>
      </p:pic>
      <p:sp>
        <p:nvSpPr>
          <p:cNvPr id="15" name="14 Título"/>
          <p:cNvSpPr>
            <a:spLocks noGrp="1"/>
          </p:cNvSpPr>
          <p:nvPr>
            <p:ph type="ctrTitle"/>
          </p:nvPr>
        </p:nvSpPr>
        <p:spPr>
          <a:xfrm>
            <a:off x="26846" y="-57249"/>
            <a:ext cx="9117154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CO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INFORME DE GESTIÓN IDESAN 2016-2017</a:t>
            </a:r>
          </a:p>
        </p:txBody>
      </p:sp>
      <p:sp>
        <p:nvSpPr>
          <p:cNvPr id="7" name="14 Título"/>
          <p:cNvSpPr txBox="1">
            <a:spLocks/>
          </p:cNvSpPr>
          <p:nvPr/>
        </p:nvSpPr>
        <p:spPr>
          <a:xfrm>
            <a:off x="7380312" y="6502334"/>
            <a:ext cx="1746349" cy="3556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400" b="1" i="1" dirty="0">
                <a:solidFill>
                  <a:srgbClr val="009900"/>
                </a:solidFill>
                <a:latin typeface="Exo" panose="02000603000000000000" pitchFamily="50" charset="0"/>
                <a:ea typeface="+mj-ea"/>
                <a:cs typeface="Aharoni" pitchFamily="2" charset="-79"/>
              </a:rPr>
              <a:t>60.038.02-217</a:t>
            </a:r>
            <a:endParaRPr kumimoji="0" lang="es-CO" sz="1400" b="1" i="1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Exo" panose="02000603000000000000" pitchFamily="50" charset="0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botpsd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490"/>
            <a:ext cx="9136833" cy="7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0" y="-243408"/>
            <a:ext cx="914400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Picture 2" descr="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" y="-223737"/>
            <a:ext cx="1369690" cy="70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4 Título"/>
          <p:cNvSpPr txBox="1">
            <a:spLocks/>
          </p:cNvSpPr>
          <p:nvPr/>
        </p:nvSpPr>
        <p:spPr>
          <a:xfrm>
            <a:off x="1475656" y="-230782"/>
            <a:ext cx="7416824" cy="779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s-C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PLAN DE ACCION 2016 - 2017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A6EBD0F-C84C-4B95-991E-D6DADD0827EB}"/>
              </a:ext>
            </a:extLst>
          </p:cNvPr>
          <p:cNvSpPr/>
          <p:nvPr/>
        </p:nvSpPr>
        <p:spPr>
          <a:xfrm>
            <a:off x="251520" y="692696"/>
            <a:ext cx="864096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INFORME PLAN DE ACCIÓN COMERCIAL 2016 –SEPT 2017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s-CO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FOMENTO</a:t>
            </a:r>
            <a:endParaRPr lang="es-CO" altLang="es-CO" sz="105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_tradnl" altLang="es-CO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META  2017: $ 4.708.059.388</a:t>
            </a:r>
            <a:endParaRPr lang="es-CO" altLang="es-CO" sz="1050" dirty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s-CO" sz="14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 30 DE SEPTIEMBRE DE 2.017 hemos desembolsado 9</a:t>
            </a:r>
            <a:r>
              <a:rPr lang="es-ES_tradnl" altLang="es-CO" sz="1400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</a:t>
            </a:r>
            <a:r>
              <a:rPr lang="es-ES_tradnl" altLang="es-CO" sz="1400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créditos por valor de $7.778.257.495.</a:t>
            </a:r>
            <a:endParaRPr lang="es-CO" altLang="es-CO" sz="1400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7E71CE8-05DC-4829-A62B-D83593C38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018207"/>
              </p:ext>
            </p:extLst>
          </p:nvPr>
        </p:nvGraphicFramePr>
        <p:xfrm>
          <a:off x="611560" y="2132856"/>
          <a:ext cx="7669621" cy="4540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8611">
                  <a:extLst>
                    <a:ext uri="{9D8B030D-6E8A-4147-A177-3AD203B41FA5}">
                      <a16:colId xmlns:a16="http://schemas.microsoft.com/office/drawing/2014/main" val="3071216689"/>
                    </a:ext>
                  </a:extLst>
                </a:gridCol>
                <a:gridCol w="1280284">
                  <a:extLst>
                    <a:ext uri="{9D8B030D-6E8A-4147-A177-3AD203B41FA5}">
                      <a16:colId xmlns:a16="http://schemas.microsoft.com/office/drawing/2014/main" val="2669373109"/>
                    </a:ext>
                  </a:extLst>
                </a:gridCol>
                <a:gridCol w="3105162">
                  <a:extLst>
                    <a:ext uri="{9D8B030D-6E8A-4147-A177-3AD203B41FA5}">
                      <a16:colId xmlns:a16="http://schemas.microsoft.com/office/drawing/2014/main" val="3263708591"/>
                    </a:ext>
                  </a:extLst>
                </a:gridCol>
                <a:gridCol w="2205564">
                  <a:extLst>
                    <a:ext uri="{9D8B030D-6E8A-4147-A177-3AD203B41FA5}">
                      <a16:colId xmlns:a16="http://schemas.microsoft.com/office/drawing/2014/main" val="2245114959"/>
                    </a:ext>
                  </a:extLst>
                </a:gridCol>
              </a:tblGrid>
              <a:tr h="214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MUNICIPIO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VALOR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DESTINO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IMPACTO SOCIAL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84349478"/>
                  </a:ext>
                </a:extLst>
              </a:tr>
              <a:tr h="424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OIBA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$ 400.000.000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ADQUISICION DE PREDIOS PARA LA CONSTRUCCION DE LA NORMAL SUPERIOR DE OIBA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11.738 HABITANTES ESTARÁN BENEFICIADOS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50911431"/>
                  </a:ext>
                </a:extLst>
              </a:tr>
              <a:tr h="35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PINCHOTE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$ 340.000.000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ADQUISICION DE UN VEHICULO TIPO VOLQUETA PARA EL MUNICIPIO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5.201 HABITANTES ESTARÁN BENEFICIADOS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333326920"/>
                  </a:ext>
                </a:extLst>
              </a:tr>
              <a:tr h="35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LOS SANTOS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$ 2.218.257.495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CONSTRUCCIÓN VÍA – REPOSICIÓN PAVIMENTO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12.185 HABITANTES ESTARÁN BENEFICIADOS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720832036"/>
                  </a:ext>
                </a:extLst>
              </a:tr>
              <a:tr h="294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VILLANUEVA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$ 350.000.000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COMPRA DE PREDIOS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5.858 HABITANTES ESTARÁN BENEFICIADOS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619596169"/>
                  </a:ext>
                </a:extLst>
              </a:tr>
              <a:tr h="294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ALBANIA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$ 1.300.000.000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COMPRA DE MAQUINARIA 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5.096 HABITANTES ESTARÁN BENEFICIADOS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442251146"/>
                  </a:ext>
                </a:extLst>
              </a:tr>
              <a:tr h="589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AGUADA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$ 80.000.000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COMPRA DE LOTE PARA EL DESARROLLO DE UN PROYECTO DEPORTIVO, RECREATIVO, CULTURAL O CENTRO DE INTEGRACIÓN CIUDADANA EN EL MUNICIPIO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 </a:t>
                      </a:r>
                      <a:endParaRPr lang="es-CO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1.855 HABITANTES ESTARÁN BENEFICIADOS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069497705"/>
                  </a:ext>
                </a:extLst>
              </a:tr>
              <a:tr h="589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BOLIVAR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$ 2.500.000.000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ADQUISICIÓN DE MAQUINARIA Y PLATA DE TRITURACIÓN: UNA MOTO-NIVELADORA, UNA RETROEXCAVADORA, UN VIBRO-COMPACTADOR Y UNA PLATA DE TRITURACIÓN DE MATERIAL CALIZA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 </a:t>
                      </a:r>
                      <a:endParaRPr lang="es-CO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 </a:t>
                      </a:r>
                      <a:endParaRPr lang="es-CO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12.351 HABITANTES ESTARÁN BENEFICIADOS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872526647"/>
                  </a:ext>
                </a:extLst>
              </a:tr>
              <a:tr h="441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OCAMONTE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$ 300.000.000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COMPRA DE RETRO-CARGADORA DOBLE TRACCIÓN NUEVA, PARA EL MANTENIMIENTO, MEJORAMIENTO Y RECUPERACIÓN DE LA MALLA VIAL DEL MUNICIPIO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 </a:t>
                      </a:r>
                      <a:endParaRPr lang="es-CO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4.775 HABITANTES ESTARÁN BENEFICIADOS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07298722"/>
                  </a:ext>
                </a:extLst>
              </a:tr>
              <a:tr h="441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PUENTE NACIONAL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$290.000.000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ADQUISICIÓN VOLQUETA MODELO 2018 CON CAPACIDAD DE 10 TONELADAS.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14.243 HABITANTES ESTARÁN BENEFICIADOS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879782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230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botpsd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490"/>
            <a:ext cx="9136833" cy="7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0" y="-243408"/>
            <a:ext cx="914400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Picture 2" descr="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" y="-223737"/>
            <a:ext cx="1369690" cy="70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4 Título"/>
          <p:cNvSpPr txBox="1">
            <a:spLocks/>
          </p:cNvSpPr>
          <p:nvPr/>
        </p:nvSpPr>
        <p:spPr>
          <a:xfrm>
            <a:off x="1475656" y="-230782"/>
            <a:ext cx="7416824" cy="779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s-C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PLAN DE ACCION 2016 - 2017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A6EBD0F-C84C-4B95-991E-D6DADD0827EB}"/>
              </a:ext>
            </a:extLst>
          </p:cNvPr>
          <p:cNvSpPr/>
          <p:nvPr/>
        </p:nvSpPr>
        <p:spPr>
          <a:xfrm>
            <a:off x="251520" y="612845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INFORME PLAN DE ACCIÓN COMERCIAL 2016 –SEPT 2017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LIBRANZA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Fomento y desarrollo para mejorar la calidad de vida de los funcionarios públicos (INMV 0.85%)</a:t>
            </a:r>
          </a:p>
          <a:p>
            <a:r>
              <a:rPr lang="es-CO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i="1" dirty="0">
                <a:latin typeface="Arial" panose="020B0604020202020204" pitchFamily="34" charset="0"/>
                <a:cs typeface="Arial" panose="020B0604020202020204" pitchFamily="34" charset="0"/>
              </a:rPr>
              <a:t>META PRODUCTO 2.016 – 2.019: 470 créditos por valor de </a:t>
            </a:r>
            <a:r>
              <a:rPr lang="es-CO" i="1" dirty="0">
                <a:latin typeface="Arial" panose="020B0604020202020204" pitchFamily="34" charset="0"/>
                <a:cs typeface="Arial" panose="020B0604020202020204" pitchFamily="34" charset="0"/>
              </a:rPr>
              <a:t>$7.959.821.104.oo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META  2016: 94 crédito por valor de $1.591.964.221.oo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A 31 DE DICIEMBRE DE 2.016 hemos desembolsado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144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créditos por valor de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$5.138.916.703,52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cumpliendo con el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153.19%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y el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322.80%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respectivamente. </a:t>
            </a:r>
          </a:p>
          <a:p>
            <a:endParaRPr lang="es-ES_trad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META  2017: $1.889.955.276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A 30 DE SEPTIEMBRE DE 2.017 hemos desembolsado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117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créditos por valor de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$3.854.916.287,50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/>
              <a:t> 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06866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botpsd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490"/>
            <a:ext cx="9136833" cy="7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0" y="-243408"/>
            <a:ext cx="914400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Picture 2" descr="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" y="-223737"/>
            <a:ext cx="1369690" cy="70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4 Título"/>
          <p:cNvSpPr txBox="1">
            <a:spLocks/>
          </p:cNvSpPr>
          <p:nvPr/>
        </p:nvSpPr>
        <p:spPr>
          <a:xfrm>
            <a:off x="1475656" y="-230782"/>
            <a:ext cx="7416824" cy="779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s-C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PLAN DE ACCION 2016 - 2017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A6EBD0F-C84C-4B95-991E-D6DADD0827EB}"/>
              </a:ext>
            </a:extLst>
          </p:cNvPr>
          <p:cNvSpPr/>
          <p:nvPr/>
        </p:nvSpPr>
        <p:spPr>
          <a:xfrm>
            <a:off x="251520" y="612845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INFORME PLAN DE ACCIÓN COMERCIAL 2016 –SEPT 2017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VIVIENDA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Créditos destinados a vivienda para funcionarios del IDESAN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META </a:t>
            </a:r>
            <a:r>
              <a:rPr lang="es-ES_tradnl" i="1" dirty="0">
                <a:latin typeface="Arial" panose="020B0604020202020204" pitchFamily="34" charset="0"/>
                <a:cs typeface="Arial" panose="020B0604020202020204" pitchFamily="34" charset="0"/>
              </a:rPr>
              <a:t>CUATRIENIO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2016 – 2019 $414.791.000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META 2017: $100.000.000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A 30 DE SEPTIEMBRE DE 2017 hemos desembolsado 2 créditos de esta modalidad por valor de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$282.393.212,28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OTROS PRODUCTOS DE COLOCACIÓN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BANCA DE INVERSION 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Créditos a entidades públicas y privadas de programas y proyectos de desarrollo regional.</a:t>
            </a:r>
          </a:p>
          <a:p>
            <a:r>
              <a:rPr lang="es-ES_tradnl" i="1" dirty="0">
                <a:latin typeface="Arial" panose="020B0604020202020204" pitchFamily="34" charset="0"/>
                <a:cs typeface="Arial" panose="020B0604020202020204" pitchFamily="34" charset="0"/>
              </a:rPr>
              <a:t> META CUATRIENIO 2.016 – 2.019: </a:t>
            </a:r>
            <a:r>
              <a:rPr lang="es-CO" i="1" dirty="0">
                <a:latin typeface="Arial" panose="020B0604020202020204" pitchFamily="34" charset="0"/>
                <a:cs typeface="Arial" panose="020B0604020202020204" pitchFamily="34" charset="0"/>
              </a:rPr>
              <a:t>$7.959.821.104.oo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META  2017: $1.000.000.000.oo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A 30 DE SEPTIEMBRE DE 2.017 hemos desembolsado 2 créditos a SALUD VITAL DE COLOMBIA por valor de $1.850.000.000.oo con destino al montaje y operación de la unidad de cuidado intensivo adultos de la E.S.E. Hospital del Magdalena Medio y a CORFAS por valor de $200.000.000.oo. 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271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botpsd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490"/>
            <a:ext cx="9136833" cy="7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0" y="-243408"/>
            <a:ext cx="914400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Picture 2" descr="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" y="-223737"/>
            <a:ext cx="1369690" cy="70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4 Título"/>
          <p:cNvSpPr txBox="1">
            <a:spLocks/>
          </p:cNvSpPr>
          <p:nvPr/>
        </p:nvSpPr>
        <p:spPr>
          <a:xfrm>
            <a:off x="1475656" y="-230782"/>
            <a:ext cx="7416824" cy="779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s-C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PLAN DE ACCION 2016 - 2017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A6EBD0F-C84C-4B95-991E-D6DADD0827EB}"/>
              </a:ext>
            </a:extLst>
          </p:cNvPr>
          <p:cNvSpPr/>
          <p:nvPr/>
        </p:nvSpPr>
        <p:spPr>
          <a:xfrm>
            <a:off x="251520" y="548680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INFORME PLAN DE ACCIÓN COMERCIAL 2016 –SEPT 2017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2550" indent="-825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CONVENIO LA TIENDA NOS UNE.</a:t>
            </a:r>
            <a:endParaRPr lang="es-CO" dirty="0">
              <a:latin typeface="Arial" pitchFamily="34" charset="0"/>
              <a:cs typeface="Arial" pitchFamily="34" charset="0"/>
            </a:endParaRPr>
          </a:p>
          <a:p>
            <a:pPr marL="82550" lvl="0" indent="-825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_tradnl" dirty="0">
                <a:latin typeface="Arial" pitchFamily="34" charset="0"/>
                <a:ea typeface="Times New Roman" pitchFamily="18" charset="0"/>
                <a:cs typeface="Arial" pitchFamily="34" charset="0"/>
              </a:rPr>
              <a:t>Convenio celebrado entre ASOTENDEROS, el Operador de Crédito CORFAS y el IDESAN por $ 940.000.000, para beneficiar a aprox. 225 pequeños Tenderos que se encuentren debidamente legalizados y formalizados en el Área Metropolitana de Bucaramanga, y fortalecerlos mediante recursos de crédito para el desarrollo de sus unidades de Negocio. Hemos apoyado 140 tenderos por un monto </a:t>
            </a:r>
            <a:r>
              <a:rPr lang="es-ES_tradnl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aprox</a:t>
            </a:r>
            <a:r>
              <a:rPr lang="es-ES_tradnl" dirty="0">
                <a:latin typeface="Arial" pitchFamily="34" charset="0"/>
                <a:ea typeface="Times New Roman" pitchFamily="18" charset="0"/>
                <a:cs typeface="Arial" pitchFamily="34" charset="0"/>
              </a:rPr>
              <a:t> de $ 650.000.000.</a:t>
            </a:r>
          </a:p>
          <a:p>
            <a:pPr marL="82550" indent="-825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_tradnl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82550" indent="-825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CONVENIO 1113/2016 ADMINISTRACION DE PEAJES DE RIONEGRO Y LEBRIJA.</a:t>
            </a:r>
            <a:endParaRPr lang="es-CO" dirty="0">
              <a:latin typeface="Arial" pitchFamily="34" charset="0"/>
              <a:cs typeface="Arial" pitchFamily="34" charset="0"/>
            </a:endParaRPr>
          </a:p>
          <a:p>
            <a:pPr marL="82550" lvl="0" indent="-825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dirty="0">
              <a:latin typeface="Arial" pitchFamily="34" charset="0"/>
              <a:cs typeface="Arial" pitchFamily="34" charset="0"/>
            </a:endParaRPr>
          </a:p>
          <a:p>
            <a:pPr marL="82550" lvl="0" indent="-825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_tradnl" dirty="0">
                <a:latin typeface="Arial" pitchFamily="34" charset="0"/>
                <a:ea typeface="Times New Roman" pitchFamily="18" charset="0"/>
                <a:cs typeface="Arial" pitchFamily="34" charset="0"/>
              </a:rPr>
              <a:t>Convenio celebrado entre Gob. de Santander, Alcaldía de Bucaramanga, INVIAS, ANI, AEROCIVIL y el IDESAN  para la Administración de los Recursos de los Peajes de Rionegro y Lebrija, para ejecutar las obras de la Antigua concesión ZMB por 16 años.</a:t>
            </a:r>
          </a:p>
          <a:p>
            <a:pPr marL="82550" lvl="0" indent="-825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ES_tradnl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82550" lvl="0" indent="-825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_tradnl" dirty="0">
                <a:latin typeface="Arial" pitchFamily="34" charset="0"/>
                <a:ea typeface="Times New Roman" pitchFamily="18" charset="0"/>
                <a:cs typeface="Arial" pitchFamily="34" charset="0"/>
              </a:rPr>
              <a:t>Desarrollaremos importantes obras como la Doble calzada de la virgen a la Cemento en Bucaramanga, estabilización del sector de villas de san Ignacio, Mantenimiento de todo el corredor vial Aeropuerto - La Salle, Palenque – Café Madrid, etc.</a:t>
            </a:r>
          </a:p>
        </p:txBody>
      </p:sp>
    </p:spTree>
    <p:extLst>
      <p:ext uri="{BB962C8B-B14F-4D97-AF65-F5344CB8AC3E}">
        <p14:creationId xmlns:p14="http://schemas.microsoft.com/office/powerpoint/2010/main" val="226466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botpsd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490"/>
            <a:ext cx="9136833" cy="7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0" y="-243408"/>
            <a:ext cx="914400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Picture 2" descr="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" y="-223737"/>
            <a:ext cx="1369690" cy="70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4 Título"/>
          <p:cNvSpPr txBox="1">
            <a:spLocks/>
          </p:cNvSpPr>
          <p:nvPr/>
        </p:nvSpPr>
        <p:spPr>
          <a:xfrm>
            <a:off x="1475656" y="-230782"/>
            <a:ext cx="7416824" cy="779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s-C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PLAN DE ACCION 2016 - 2017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A6EBD0F-C84C-4B95-991E-D6DADD0827EB}"/>
              </a:ext>
            </a:extLst>
          </p:cNvPr>
          <p:cNvSpPr/>
          <p:nvPr/>
        </p:nvSpPr>
        <p:spPr>
          <a:xfrm>
            <a:off x="251520" y="54868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lvl="0" indent="-825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_tradnl" dirty="0">
                <a:latin typeface="Arial" pitchFamily="34" charset="0"/>
                <a:ea typeface="Times New Roman" pitchFamily="18" charset="0"/>
                <a:cs typeface="Arial" pitchFamily="34" charset="0"/>
              </a:rPr>
              <a:t>Dentro del desarrollo del convenio hemos celebrados los siguientes contratos: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2068407-8579-47A5-A954-81FB9ACB9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44720"/>
              </p:ext>
            </p:extLst>
          </p:nvPr>
        </p:nvGraphicFramePr>
        <p:xfrm>
          <a:off x="166890" y="990020"/>
          <a:ext cx="8581574" cy="5607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071">
                  <a:extLst>
                    <a:ext uri="{9D8B030D-6E8A-4147-A177-3AD203B41FA5}">
                      <a16:colId xmlns:a16="http://schemas.microsoft.com/office/drawing/2014/main" val="856183609"/>
                    </a:ext>
                  </a:extLst>
                </a:gridCol>
                <a:gridCol w="8148503">
                  <a:extLst>
                    <a:ext uri="{9D8B030D-6E8A-4147-A177-3AD203B41FA5}">
                      <a16:colId xmlns:a16="http://schemas.microsoft.com/office/drawing/2014/main" val="3754439553"/>
                    </a:ext>
                  </a:extLst>
                </a:gridCol>
              </a:tblGrid>
              <a:tr h="352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No.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 u="words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OBJETO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 u="none" strike="noStrike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 </a:t>
                      </a:r>
                      <a:endParaRPr lang="es-CO" sz="1100" u="words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extLst>
                  <a:ext uri="{0D108BD9-81ED-4DB2-BD59-A6C34878D82A}">
                    <a16:rowId xmlns:a16="http://schemas.microsoft.com/office/drawing/2014/main" val="450901311"/>
                  </a:ext>
                </a:extLst>
              </a:tr>
              <a:tr h="704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01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u="words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REALIZAR LA </a:t>
                      </a:r>
                      <a:r>
                        <a:rPr lang="es-CO" sz="1100" u="words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ACTUALIZACIÓN, COMPLEMENTACIÓN, AJUSTES DE LOS DISEÑOS EXISTENTES, Y/O ELABORACIÓN DE LOS ESTUDIOS Y DISEÑOS, PARA LA CONSTRUCCION, REHABILITACION DE LOS TRAMOS: LA INTERSECCIÓN DE PALENQUE - CAFÉ MADRID, CAI  LA VIRGEN (BUCARAMANGA CRUCE CARRERA 15 CALLE 3) - INTERSECCIÓN LA CEMENTO Y LA  SALLE – AEROPUERTO, DEPARTAMENTO DEL SANTANDER</a:t>
                      </a:r>
                      <a:endParaRPr lang="es-CO" sz="1100" u="words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extLst>
                  <a:ext uri="{0D108BD9-81ED-4DB2-BD59-A6C34878D82A}">
                    <a16:rowId xmlns:a16="http://schemas.microsoft.com/office/drawing/2014/main" val="1187637719"/>
                  </a:ext>
                </a:extLst>
              </a:tr>
              <a:tr h="704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02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u="words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INTERVENTORIA DE LA </a:t>
                      </a:r>
                      <a:r>
                        <a:rPr lang="es-CO" sz="1100" u="words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ACTUALIZACIÓN, COMPLEMENTACIÓN, AJUSTES DE LOS DISEÑOS EXISTENTES, Y/O ELABORACIÓN DE LOS ESTUDIOS Y DISEÑOS, PARA LA CONSTRUCCION, REHABILITACION DE LOS TRAMOS: LA INTERSECCIÓN DE PALENQUE - CAFÉ MADRID, CAI  LA VIRGEN (BUCARAMANGA CRUCE CARRERA 15 CALLE 3) - INTERSECCIÓN LA CEMENTO Y LA  SALLE – AEROPUERTO, DEPARTAMENTO DEL SANTANDER</a:t>
                      </a:r>
                      <a:endParaRPr lang="es-CO" sz="1100" u="words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extLst>
                  <a:ext uri="{0D108BD9-81ED-4DB2-BD59-A6C34878D82A}">
                    <a16:rowId xmlns:a16="http://schemas.microsoft.com/office/drawing/2014/main" val="4048377424"/>
                  </a:ext>
                </a:extLst>
              </a:tr>
              <a:tr h="342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03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COMPRA DE LA PÓLIZA DE </a:t>
                      </a:r>
                      <a:r>
                        <a:rPr lang="es-CO" sz="11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RESPONSABILIDAD CIVIL EXTRACONTRACTUAL </a:t>
                      </a:r>
                      <a:r>
                        <a:rPr lang="es-MX" sz="11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DE LOS TRAMOS VIALES ADMINISTRADOS POR EL IDESAN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extLst>
                  <a:ext uri="{0D108BD9-81ED-4DB2-BD59-A6C34878D82A}">
                    <a16:rowId xmlns:a16="http://schemas.microsoft.com/office/drawing/2014/main" val="1598931903"/>
                  </a:ext>
                </a:extLst>
              </a:tr>
              <a:tr h="352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04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u="words" cap="all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ADMINISTRACIÓN VIAL DE LAS CARRETERAS NACIONALES A CARGO DEL INSTITUTO FINANCIERO PARA EL DESARROLLO DE SANTANDER- IDESAN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extLst>
                  <a:ext uri="{0D108BD9-81ED-4DB2-BD59-A6C34878D82A}">
                    <a16:rowId xmlns:a16="http://schemas.microsoft.com/office/drawing/2014/main" val="3979526289"/>
                  </a:ext>
                </a:extLst>
              </a:tr>
              <a:tr h="352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05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MANTENIMIENTO RUTINARIO DE LAS VIAS QUE SE ENCUENTRAN A CARGO DEL INSTITUTO FINANCIERO PARA EL DESARROLLO DE SANTANDER – IDESAN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extLst>
                  <a:ext uri="{0D108BD9-81ED-4DB2-BD59-A6C34878D82A}">
                    <a16:rowId xmlns:a16="http://schemas.microsoft.com/office/drawing/2014/main" val="168491113"/>
                  </a:ext>
                </a:extLst>
              </a:tr>
              <a:tr h="352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06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OBRAS DE SEÑALIZACION Y SEGURIDAD VIAL DE LAS VIAS QUE SE ENCUENTRAN A CARGO DEL INSTITUTO FINANCIERO PARA EL DESARROLLO DE SANTANDER – IDESAN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extLst>
                  <a:ext uri="{0D108BD9-81ED-4DB2-BD59-A6C34878D82A}">
                    <a16:rowId xmlns:a16="http://schemas.microsoft.com/office/drawing/2014/main" val="2189853463"/>
                  </a:ext>
                </a:extLst>
              </a:tr>
              <a:tr h="352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07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PRESTAR LOS SERVICIOS DE APOYO PROFESIONALES COMO ABOGADO, DENTRO DEL MARCO DEL CONVENIO INTERADMINISTRATIVO No. 1113 DEL 2016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extLst>
                  <a:ext uri="{0D108BD9-81ED-4DB2-BD59-A6C34878D82A}">
                    <a16:rowId xmlns:a16="http://schemas.microsoft.com/office/drawing/2014/main" val="415095111"/>
                  </a:ext>
                </a:extLst>
              </a:tr>
              <a:tr h="352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08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PRESTAR LOS SERVICIOS PROFESIONALES DE APOYO TECNICO, DENTRO DEL MARCO DEL CONVENIO INTERADMINISTRATIVO No. 1113 DEL 2016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extLst>
                  <a:ext uri="{0D108BD9-81ED-4DB2-BD59-A6C34878D82A}">
                    <a16:rowId xmlns:a16="http://schemas.microsoft.com/office/drawing/2014/main" val="2424699813"/>
                  </a:ext>
                </a:extLst>
              </a:tr>
              <a:tr h="352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09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PRESTAR LOS SERVICIOS PROFESIONALES DE APOYO TECNICO, DENTRO DEL MARCO DEL CONVENIO INTERADMINISTRATIVO No. 1113 DEL 2016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extLst>
                  <a:ext uri="{0D108BD9-81ED-4DB2-BD59-A6C34878D82A}">
                    <a16:rowId xmlns:a16="http://schemas.microsoft.com/office/drawing/2014/main" val="171588493"/>
                  </a:ext>
                </a:extLst>
              </a:tr>
              <a:tr h="6852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10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INTERVENTORÍA TECNICA, ADMINISTRATIVA Y FINANCIERA PARA LAS OBRAS DE SEÑALIZACION Y SEGURIDAD VIAL DE LAS VIAS QUE SE ENCUENTRAN A CARGO DEL INSTITUTO FINANCIERO PARA EL DESARROLLO DE SANTANDER – IDESAN</a:t>
                      </a:r>
                      <a:endParaRPr lang="es-CO" sz="1100" u="words">
                        <a:effectLst/>
                        <a:uFill>
                          <a:solidFill>
                            <a:srgbClr val="FFFFFF"/>
                          </a:solidFill>
                        </a:uFill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100" u="none" strike="noStrike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 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extLst>
                  <a:ext uri="{0D108BD9-81ED-4DB2-BD59-A6C34878D82A}">
                    <a16:rowId xmlns:a16="http://schemas.microsoft.com/office/drawing/2014/main" val="3861607441"/>
                  </a:ext>
                </a:extLst>
              </a:tr>
              <a:tr h="352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11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ATENCIÓN OBRAS DE EMERGENCIA POR EL SISTEMA DE MONTO AGOTABLE EN LAS VÍAS A CARGO DEL INSTITUTO FINANCIERO PARA EL DESARROLLO DE SANTANDER –IDESAN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extLst>
                  <a:ext uri="{0D108BD9-81ED-4DB2-BD59-A6C34878D82A}">
                    <a16:rowId xmlns:a16="http://schemas.microsoft.com/office/drawing/2014/main" val="2645389137"/>
                  </a:ext>
                </a:extLst>
              </a:tr>
              <a:tr h="352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100" u="words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12</a:t>
                      </a:r>
                      <a:endParaRPr lang="es-CO" sz="1100" u="words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FFFFFF"/>
                          </a:solidFill>
                        </a:uFill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3646" marR="6364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u="words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SUMINISTRO DE MEZCLA ASFÁLTICA MDC-19 Y EMULSIÓN ASFÁLTICA PARA IMPRIMACIÓN TIPO CRR-1</a:t>
                      </a:r>
                      <a:endParaRPr lang="es-CO" sz="1100" u="words" dirty="0">
                        <a:effectLst/>
                        <a:uFill>
                          <a:solidFill>
                            <a:srgbClr val="FFFFFF"/>
                          </a:solidFill>
                        </a:uFill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u="none" strike="noStrike" dirty="0"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</a:rPr>
                        <a:t> </a:t>
                      </a:r>
                      <a:endParaRPr lang="es-CO" dirty="0"/>
                    </a:p>
                  </a:txBody>
                  <a:tcPr marL="63646" marR="63646" marT="0" marB="0"/>
                </a:tc>
                <a:extLst>
                  <a:ext uri="{0D108BD9-81ED-4DB2-BD59-A6C34878D82A}">
                    <a16:rowId xmlns:a16="http://schemas.microsoft.com/office/drawing/2014/main" val="1484223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902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botpsd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490"/>
            <a:ext cx="9136833" cy="7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0" y="-243408"/>
            <a:ext cx="914400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Picture 2" descr="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" y="-223737"/>
            <a:ext cx="1369690" cy="70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4 Título"/>
          <p:cNvSpPr txBox="1">
            <a:spLocks/>
          </p:cNvSpPr>
          <p:nvPr/>
        </p:nvSpPr>
        <p:spPr>
          <a:xfrm>
            <a:off x="1475656" y="-230782"/>
            <a:ext cx="7416824" cy="779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s-C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PLAN DE ACCION 2016 - 2017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F6CB45-B081-4D85-8DA3-652E4E060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52962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7065A8-731E-40E6-9973-425A2DC0C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293" y="749280"/>
            <a:ext cx="864096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  <a:t>CAPTACIONES </a:t>
            </a:r>
            <a:r>
              <a:rPr kumimoji="0" lang="es-ES_tradnl" altLang="es-C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  <a:t>LA CAPTACION A 30 DE SEPTIEMBRE DE 2.017 FUE DE </a:t>
            </a:r>
            <a:r>
              <a:rPr kumimoji="0" lang="es-ES_tradnl" altLang="es-CO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  <a:t>$9</a:t>
            </a:r>
            <a:r>
              <a:rPr kumimoji="0" lang="es-ES_tradnl" altLang="es-CO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  <a:t>2.738.568.387,</a:t>
            </a:r>
            <a:r>
              <a:rPr kumimoji="0" lang="es-ES_tradnl" altLang="es-CO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  <a:t>22</a:t>
            </a:r>
            <a:r>
              <a:rPr kumimoji="0" lang="es-ES_tradnl" altLang="es-C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  <a:t> Y EL DISPONIBLE PARA COLOCAR ES DE </a:t>
            </a:r>
            <a:r>
              <a:rPr kumimoji="0" lang="es-ES_tradnl" altLang="es-CO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charset="0"/>
                <a:cs typeface="Arial" panose="020B0604020202020204" pitchFamily="34" charset="0"/>
              </a:rPr>
              <a:t>$36.242.517.062,03.</a:t>
            </a:r>
            <a:endParaRPr kumimoji="0" lang="es-ES_tradnl" altLang="es-CO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5" name="Picture 7">
            <a:extLst>
              <a:ext uri="{FF2B5EF4-FFF2-40B4-BE49-F238E27FC236}">
                <a16:creationId xmlns:a16="http://schemas.microsoft.com/office/drawing/2014/main" id="{D6033AD6-3CF7-49FE-809F-C643DED86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93" y="1703617"/>
            <a:ext cx="8640960" cy="4890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601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botpsd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490"/>
            <a:ext cx="9136833" cy="7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0" y="-243408"/>
            <a:ext cx="914400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Picture 2" descr="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" y="-223737"/>
            <a:ext cx="1369690" cy="70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4 Título"/>
          <p:cNvSpPr txBox="1">
            <a:spLocks/>
          </p:cNvSpPr>
          <p:nvPr/>
        </p:nvSpPr>
        <p:spPr>
          <a:xfrm>
            <a:off x="1475656" y="-230782"/>
            <a:ext cx="7416824" cy="779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s-C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PLAN DE ACCION 2016 - 2017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A6EBD0F-C84C-4B95-991E-D6DADD0827EB}"/>
              </a:ext>
            </a:extLst>
          </p:cNvPr>
          <p:cNvSpPr/>
          <p:nvPr/>
        </p:nvSpPr>
        <p:spPr>
          <a:xfrm>
            <a:off x="251520" y="548680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INFORME PLAN DE ACCIÓN COMERCIAL 2016 –SEPT 2017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2550" indent="-825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INCENTIVOS COMERCIALES.</a:t>
            </a:r>
            <a:endParaRPr lang="es-CO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A 31 de diciembre de 2016, se Otorgaron 72 incentivos comerciales a las Entidades territoriales por $307.000.000 los cuales buscan fortalecer las relaciones comerciales del IDESAN con sus clientes e incentivar la adquisición de  productos y servicios de la institución mediante el apoyo a los eventos culturales y ferias de los municipios donde se gestione comercialmente la Imagen Institucional y el Portafolio de Servicios del IDESAN.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dirty="0">
                <a:latin typeface="Arial" pitchFamily="34" charset="0"/>
                <a:cs typeface="Arial" pitchFamily="34" charset="0"/>
              </a:rPr>
              <a:t>Aguada,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Aratoca</a:t>
            </a:r>
            <a:r>
              <a:rPr lang="es-CO" dirty="0">
                <a:latin typeface="Arial" pitchFamily="34" charset="0"/>
                <a:cs typeface="Arial" pitchFamily="34" charset="0"/>
              </a:rPr>
              <a:t>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barichara</a:t>
            </a:r>
            <a:r>
              <a:rPr lang="es-CO" dirty="0">
                <a:latin typeface="Arial" pitchFamily="34" charset="0"/>
                <a:cs typeface="Arial" pitchFamily="34" charset="0"/>
              </a:rPr>
              <a:t>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betulia</a:t>
            </a:r>
            <a:r>
              <a:rPr lang="es-CO" dirty="0">
                <a:latin typeface="Arial" pitchFamily="34" charset="0"/>
                <a:cs typeface="Arial" pitchFamily="34" charset="0"/>
              </a:rPr>
              <a:t>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cabrera,California</a:t>
            </a:r>
            <a:r>
              <a:rPr lang="es-CO" dirty="0">
                <a:latin typeface="Arial" pitchFamily="34" charset="0"/>
                <a:cs typeface="Arial" pitchFamily="34" charset="0"/>
              </a:rPr>
              <a:t>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Capitanejo</a:t>
            </a:r>
            <a:r>
              <a:rPr lang="es-CO" dirty="0">
                <a:latin typeface="Arial" pitchFamily="34" charset="0"/>
                <a:cs typeface="Arial" pitchFamily="34" charset="0"/>
              </a:rPr>
              <a:t>, cerrito,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charala</a:t>
            </a:r>
            <a:r>
              <a:rPr lang="es-CO" dirty="0">
                <a:latin typeface="Arial" pitchFamily="34" charset="0"/>
                <a:cs typeface="Arial" pitchFamily="34" charset="0"/>
              </a:rPr>
              <a:t>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dirty="0" err="1">
                <a:latin typeface="Arial" pitchFamily="34" charset="0"/>
                <a:cs typeface="Arial" pitchFamily="34" charset="0"/>
              </a:rPr>
              <a:t>Charta</a:t>
            </a:r>
            <a:r>
              <a:rPr lang="es-CO" dirty="0">
                <a:latin typeface="Arial" pitchFamily="34" charset="0"/>
                <a:cs typeface="Arial" pitchFamily="34" charset="0"/>
              </a:rPr>
              <a:t>, chima, cimitarra, Confines, Enciso, Gambita,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Giron</a:t>
            </a:r>
            <a:r>
              <a:rPr lang="es-CO" dirty="0">
                <a:latin typeface="Arial" pitchFamily="34" charset="0"/>
                <a:cs typeface="Arial" pitchFamily="34" charset="0"/>
              </a:rPr>
              <a:t>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Gobernacion</a:t>
            </a:r>
            <a:r>
              <a:rPr lang="es-CO" dirty="0">
                <a:latin typeface="Arial" pitchFamily="34" charset="0"/>
                <a:cs typeface="Arial" pitchFamily="34" charset="0"/>
              </a:rPr>
              <a:t> de Santander, Guaca,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guavata</a:t>
            </a:r>
            <a:r>
              <a:rPr lang="es-CO" dirty="0">
                <a:latin typeface="Arial" pitchFamily="34" charset="0"/>
                <a:cs typeface="Arial" pitchFamily="34" charset="0"/>
              </a:rPr>
              <a:t>, El Hato, la paz,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Loteria</a:t>
            </a:r>
            <a:r>
              <a:rPr lang="es-CO" dirty="0">
                <a:latin typeface="Arial" pitchFamily="34" charset="0"/>
                <a:cs typeface="Arial" pitchFamily="34" charset="0"/>
              </a:rPr>
              <a:t> Santander, mogotes,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molagavita</a:t>
            </a:r>
            <a:r>
              <a:rPr lang="es-CO" dirty="0">
                <a:latin typeface="Arial" pitchFamily="34" charset="0"/>
                <a:cs typeface="Arial" pitchFamily="34" charset="0"/>
              </a:rPr>
              <a:t>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ocamonte</a:t>
            </a:r>
            <a:r>
              <a:rPr lang="es-CO" dirty="0">
                <a:latin typeface="Arial" pitchFamily="34" charset="0"/>
                <a:cs typeface="Arial" pitchFamily="34" charset="0"/>
              </a:rPr>
              <a:t>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oiba</a:t>
            </a:r>
            <a:r>
              <a:rPr lang="es-CO" dirty="0">
                <a:latin typeface="Arial" pitchFamily="34" charset="0"/>
                <a:cs typeface="Arial" pitchFamily="34" charset="0"/>
              </a:rPr>
              <a:t>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onzaga</a:t>
            </a:r>
            <a:r>
              <a:rPr lang="es-CO" dirty="0">
                <a:latin typeface="Arial" pitchFamily="34" charset="0"/>
                <a:cs typeface="Arial" pitchFamily="34" charset="0"/>
              </a:rPr>
              <a:t>, Palmas del Socorro,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piedecuesta</a:t>
            </a:r>
            <a:r>
              <a:rPr lang="es-CO" dirty="0">
                <a:latin typeface="Arial" pitchFamily="34" charset="0"/>
                <a:cs typeface="Arial" pitchFamily="34" charset="0"/>
              </a:rPr>
              <a:t>, puente nacional, Puerto parra, puerto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wilches</a:t>
            </a:r>
            <a:r>
              <a:rPr lang="es-CO" dirty="0">
                <a:latin typeface="Arial" pitchFamily="34" charset="0"/>
                <a:cs typeface="Arial" pitchFamily="34" charset="0"/>
              </a:rPr>
              <a:t>, Sabana de Torres, san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benito</a:t>
            </a:r>
            <a:r>
              <a:rPr lang="es-CO" dirty="0">
                <a:latin typeface="Arial" pitchFamily="34" charset="0"/>
                <a:cs typeface="Arial" pitchFamily="34" charset="0"/>
              </a:rPr>
              <a:t>, San gil, san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joaquin</a:t>
            </a:r>
            <a:r>
              <a:rPr lang="es-CO" dirty="0">
                <a:latin typeface="Arial" pitchFamily="34" charset="0"/>
                <a:cs typeface="Arial" pitchFamily="34" charset="0"/>
              </a:rPr>
              <a:t>, san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jose</a:t>
            </a:r>
            <a:r>
              <a:rPr lang="es-CO" dirty="0">
                <a:latin typeface="Arial" pitchFamily="34" charset="0"/>
                <a:cs typeface="Arial" pitchFamily="34" charset="0"/>
              </a:rPr>
              <a:t> de miranda,,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Suaita</a:t>
            </a:r>
            <a:r>
              <a:rPr lang="es-CO" dirty="0">
                <a:latin typeface="Arial" pitchFamily="34" charset="0"/>
                <a:cs typeface="Arial" pitchFamily="34" charset="0"/>
              </a:rPr>
              <a:t>, surata,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tona</a:t>
            </a:r>
            <a:r>
              <a:rPr lang="es-CO" dirty="0">
                <a:latin typeface="Arial" pitchFamily="34" charset="0"/>
                <a:cs typeface="Arial" pitchFamily="34" charset="0"/>
              </a:rPr>
              <a:t>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velez</a:t>
            </a:r>
            <a:r>
              <a:rPr lang="es-CO" dirty="0">
                <a:latin typeface="Arial" pitchFamily="34" charset="0"/>
                <a:cs typeface="Arial" pitchFamily="34" charset="0"/>
              </a:rPr>
              <a:t>, vetas, Villanueva.</a:t>
            </a:r>
          </a:p>
        </p:txBody>
      </p:sp>
    </p:spTree>
    <p:extLst>
      <p:ext uri="{BB962C8B-B14F-4D97-AF65-F5344CB8AC3E}">
        <p14:creationId xmlns:p14="http://schemas.microsoft.com/office/powerpoint/2010/main" val="2112233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botpsd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490"/>
            <a:ext cx="9136833" cy="7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0" y="-243408"/>
            <a:ext cx="914400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Picture 2" descr="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" y="-223737"/>
            <a:ext cx="1369690" cy="70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4 Título"/>
          <p:cNvSpPr txBox="1">
            <a:spLocks/>
          </p:cNvSpPr>
          <p:nvPr/>
        </p:nvSpPr>
        <p:spPr>
          <a:xfrm>
            <a:off x="1475656" y="-230782"/>
            <a:ext cx="7416824" cy="779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s-C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PLAN DE ACCION 2016 - 2017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A6EBD0F-C84C-4B95-991E-D6DADD0827EB}"/>
              </a:ext>
            </a:extLst>
          </p:cNvPr>
          <p:cNvSpPr/>
          <p:nvPr/>
        </p:nvSpPr>
        <p:spPr>
          <a:xfrm>
            <a:off x="251520" y="548680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INFORME PLAN DE ACCIÓN COMERCIAL 2016 –SEPT 2017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2550" indent="-825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INCENTIVOS COMERCIALES.</a:t>
            </a:r>
            <a:endParaRPr lang="es-CO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A Septiembre de 2017, se Otorgaron 58 incentivos comerciales a las Entidades territoriales por $241. 843,822 los cuales buscan fortalecer las relaciones comerciales del IDESAN con sus clientes e incentivar la adquisición de  productos y servicios de la institución mediante el apoyo a los eventos culturales y ferias de los municipios donde se gestione comercialmente la Imagen Institucional y el Portafolio de Servicios del IDESAN.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dirty="0">
                <a:latin typeface="Arial" pitchFamily="34" charset="0"/>
                <a:cs typeface="Arial" pitchFamily="34" charset="0"/>
              </a:rPr>
              <a:t>Los Municipios y entidades beneficiadas son.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CO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O" dirty="0">
                <a:latin typeface="Arial" pitchFamily="34" charset="0"/>
                <a:cs typeface="Arial" pitchFamily="34" charset="0"/>
              </a:rPr>
              <a:t>Aguada, Albania 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Aratóca</a:t>
            </a:r>
            <a:r>
              <a:rPr lang="es-CO" dirty="0">
                <a:latin typeface="Arial" pitchFamily="34" charset="0"/>
                <a:cs typeface="Arial" pitchFamily="34" charset="0"/>
              </a:rPr>
              <a:t>, Asamblea Departamental, Barichara, Bolívar, Cabrera,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Capitanejo</a:t>
            </a:r>
            <a:r>
              <a:rPr lang="es-CO" dirty="0">
                <a:latin typeface="Arial" pitchFamily="34" charset="0"/>
                <a:cs typeface="Arial" pitchFamily="34" charset="0"/>
              </a:rPr>
              <a:t>, Cerrito, Charalá,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Chárta</a:t>
            </a:r>
            <a:r>
              <a:rPr lang="es-CO" dirty="0">
                <a:latin typeface="Arial" pitchFamily="34" charset="0"/>
                <a:cs typeface="Arial" pitchFamily="34" charset="0"/>
              </a:rPr>
              <a:t>, Cimitarra, Confines, Contratación, Galán, Gambita, Girón, Guaca, Guadalupe, Guadalupe,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Guavatá</a:t>
            </a:r>
            <a:r>
              <a:rPr lang="es-CO" dirty="0">
                <a:latin typeface="Arial" pitchFamily="34" charset="0"/>
                <a:cs typeface="Arial" pitchFamily="34" charset="0"/>
              </a:rPr>
              <a:t>, Hato, La Belleza, Landázuri, Lebrija, Los Santos, Lotería De Santander,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Molagavita</a:t>
            </a:r>
            <a:r>
              <a:rPr lang="es-CO" dirty="0">
                <a:latin typeface="Arial" pitchFamily="34" charset="0"/>
                <a:cs typeface="Arial" pitchFamily="34" charset="0"/>
              </a:rPr>
              <a:t>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Ocamonte</a:t>
            </a:r>
            <a:r>
              <a:rPr lang="es-CO" dirty="0">
                <a:latin typeface="Arial" pitchFamily="34" charset="0"/>
                <a:cs typeface="Arial" pitchFamily="34" charset="0"/>
              </a:rPr>
              <a:t>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Oiba</a:t>
            </a:r>
            <a:r>
              <a:rPr lang="es-CO" dirty="0">
                <a:latin typeface="Arial" pitchFamily="34" charset="0"/>
                <a:cs typeface="Arial" pitchFamily="34" charset="0"/>
              </a:rPr>
              <a:t>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Onzága</a:t>
            </a:r>
            <a:r>
              <a:rPr lang="es-CO" dirty="0">
                <a:latin typeface="Arial" pitchFamily="34" charset="0"/>
                <a:cs typeface="Arial" pitchFamily="34" charset="0"/>
              </a:rPr>
              <a:t>, Palmas Socorro, Peñón, Piedecuesta, Puente Nacional, Sabana De Torres,  San Benito, San Joaquín, San José De Miranda, Santa Helena Del Opón,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Simacóta</a:t>
            </a:r>
            <a:r>
              <a:rPr lang="es-CO" dirty="0">
                <a:latin typeface="Arial" pitchFamily="34" charset="0"/>
                <a:cs typeface="Arial" pitchFamily="34" charset="0"/>
              </a:rPr>
              <a:t>, Socorro,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Suaita</a:t>
            </a:r>
            <a:r>
              <a:rPr lang="es-CO" dirty="0">
                <a:latin typeface="Arial" pitchFamily="34" charset="0"/>
                <a:cs typeface="Arial" pitchFamily="34" charset="0"/>
              </a:rPr>
              <a:t>, Surata,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Tóna</a:t>
            </a:r>
            <a:r>
              <a:rPr lang="es-CO" dirty="0">
                <a:latin typeface="Arial" pitchFamily="34" charset="0"/>
                <a:cs typeface="Arial" pitchFamily="34" charset="0"/>
              </a:rPr>
              <a:t>, Vélez, Vetas, Villanueva, </a:t>
            </a:r>
            <a:r>
              <a:rPr lang="es-CO" dirty="0" err="1">
                <a:latin typeface="Arial" pitchFamily="34" charset="0"/>
                <a:cs typeface="Arial" pitchFamily="34" charset="0"/>
              </a:rPr>
              <a:t>Zapatóca</a:t>
            </a:r>
            <a:r>
              <a:rPr lang="es-CO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4666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" y="0"/>
            <a:ext cx="9144000" cy="6276975"/>
          </a:xfrm>
          <a:prstGeom prst="rect">
            <a:avLst/>
          </a:prstGeom>
        </p:spPr>
      </p:pic>
      <p:sp>
        <p:nvSpPr>
          <p:cNvPr id="4" name="14 Título"/>
          <p:cNvSpPr txBox="1">
            <a:spLocks/>
          </p:cNvSpPr>
          <p:nvPr/>
        </p:nvSpPr>
        <p:spPr>
          <a:xfrm>
            <a:off x="26846" y="4263231"/>
            <a:ext cx="911715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CO" sz="6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MUCHAS GRACIAS!...</a:t>
            </a:r>
          </a:p>
        </p:txBody>
      </p:sp>
      <p:pic>
        <p:nvPicPr>
          <p:cNvPr id="5" name="Picture 2" descr="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8"/>
            <a:ext cx="5210182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99992" y="3742184"/>
            <a:ext cx="3960440" cy="1054968"/>
          </a:xfrm>
        </p:spPr>
        <p:txBody>
          <a:bodyPr>
            <a:noAutofit/>
          </a:bodyPr>
          <a:lstStyle/>
          <a:p>
            <a:pPr algn="r"/>
            <a:r>
              <a:rPr lang="es-CO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2016 - 2017</a:t>
            </a:r>
          </a:p>
        </p:txBody>
      </p:sp>
      <p:sp>
        <p:nvSpPr>
          <p:cNvPr id="10" name="14 Título"/>
          <p:cNvSpPr txBox="1">
            <a:spLocks/>
          </p:cNvSpPr>
          <p:nvPr/>
        </p:nvSpPr>
        <p:spPr>
          <a:xfrm>
            <a:off x="755576" y="2132856"/>
            <a:ext cx="81356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s-CO" sz="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PLAN DE ACCION IDESAN</a:t>
            </a:r>
          </a:p>
        </p:txBody>
      </p:sp>
      <p:pic>
        <p:nvPicPr>
          <p:cNvPr id="9" name="Picture 2" descr="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228" y="0"/>
            <a:ext cx="4172376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botpsd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9136833" cy="115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botpsd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490"/>
            <a:ext cx="9136833" cy="7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0" y="-243408"/>
            <a:ext cx="914400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Picture 2" descr="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" y="-223737"/>
            <a:ext cx="1369690" cy="70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4 Título"/>
          <p:cNvSpPr txBox="1">
            <a:spLocks/>
          </p:cNvSpPr>
          <p:nvPr/>
        </p:nvSpPr>
        <p:spPr>
          <a:xfrm>
            <a:off x="1475656" y="-230782"/>
            <a:ext cx="7416824" cy="779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s-C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PLAN DE ACCION 2016 - 2017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A6EBD0F-C84C-4B95-991E-D6DADD0827EB}"/>
              </a:ext>
            </a:extLst>
          </p:cNvPr>
          <p:cNvSpPr/>
          <p:nvPr/>
        </p:nvSpPr>
        <p:spPr>
          <a:xfrm>
            <a:off x="251520" y="612845"/>
            <a:ext cx="864096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INFORME PLAN DE ACCIÓN COMERCIAL 2016 –SEPT 2017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COLOCACIÓN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EDUCATIVOS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_tradnl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Apoyar el ingreso y la permanencia de 6.745 jóvenes santandereanos a la formación profesional, postgrado, técnica y tecnológica.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s-ES_tradnl" i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s-ES_tradnl" i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META PRODUCTO 2.016 - 2.019: 6.745 JÓVENES - $10.642.060.676.oo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algn="just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600200" lvl="3" indent="-2286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s-ES_tradnl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Meta  2.016: 1349 jóvenes - $ 2.128.412.135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ea typeface="Arial Unicode MS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_tradnl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A 31 DE DICIEMBRE DE 2.016: </a:t>
            </a: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823</a:t>
            </a:r>
            <a:r>
              <a:rPr lang="es-ES_tradnl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Jóvenes por valor de </a:t>
            </a: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$1.142.260.703.oo</a:t>
            </a:r>
            <a:r>
              <a:rPr lang="es-ES_tradnl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, con un porcentaje de cumplimiento del </a:t>
            </a: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61% </a:t>
            </a:r>
            <a:r>
              <a:rPr lang="es-ES_tradnl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y</a:t>
            </a: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53.66%</a:t>
            </a:r>
            <a:r>
              <a:rPr lang="es-ES_tradnl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 respectivamente.</a:t>
            </a:r>
          </a:p>
          <a:p>
            <a:pPr marL="457200" algn="just">
              <a:spcAft>
                <a:spcPts val="0"/>
              </a:spcAft>
            </a:pPr>
            <a:endParaRPr lang="es-ES_tradnl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600200" lvl="3" indent="-228600" algn="just">
              <a:buFont typeface="Wingdings" panose="05000000000000000000" pitchFamily="2" charset="2"/>
              <a:buChar char=""/>
            </a:pP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Meta  2.017: 1686 jóvenes - $ 2.989.232.313 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A 30 DE SEPTIEMBRE DE 2.017: 1.152 Jóvenes por valor de $1.982.152.940,00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algn="just">
              <a:spcAft>
                <a:spcPts val="0"/>
              </a:spcAft>
            </a:pPr>
            <a:endParaRPr lang="es-CO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56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botpsd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490"/>
            <a:ext cx="9136833" cy="7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0" y="-243408"/>
            <a:ext cx="914400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Picture 2" descr="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" y="-223737"/>
            <a:ext cx="1369690" cy="70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4 Título"/>
          <p:cNvSpPr txBox="1">
            <a:spLocks/>
          </p:cNvSpPr>
          <p:nvPr/>
        </p:nvSpPr>
        <p:spPr>
          <a:xfrm>
            <a:off x="1475656" y="-230782"/>
            <a:ext cx="7416824" cy="779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s-C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PLAN DE ACCION 2016 - 2017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A6EBD0F-C84C-4B95-991E-D6DADD0827EB}"/>
              </a:ext>
            </a:extLst>
          </p:cNvPr>
          <p:cNvSpPr/>
          <p:nvPr/>
        </p:nvSpPr>
        <p:spPr>
          <a:xfrm>
            <a:off x="251520" y="612845"/>
            <a:ext cx="864096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_tradnl" sz="1600" b="1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INFORME PLAN DE ACCIÓN COMERCIAL 2016 –SEPT 2017</a:t>
            </a:r>
            <a:endParaRPr lang="es-C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_tradnl" sz="1600" b="1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 </a:t>
            </a:r>
            <a:endParaRPr lang="es-C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COLOCACIÓN</a:t>
            </a:r>
            <a:endParaRPr lang="es-CO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 </a:t>
            </a:r>
            <a:endParaRPr lang="es-CO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CO" b="1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MICROCREDITOS</a:t>
            </a:r>
          </a:p>
          <a:p>
            <a:pPr>
              <a:spcAft>
                <a:spcPts val="0"/>
              </a:spcAft>
            </a:pPr>
            <a:endParaRPr lang="es-CO" b="1" dirty="0">
              <a:latin typeface="Arial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CO" b="1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•	</a:t>
            </a:r>
            <a:r>
              <a:rPr lang="es-CO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Apoyar la formalización y fortalecimiento de 1462 </a:t>
            </a:r>
            <a:r>
              <a:rPr lang="es-CO" dirty="0" err="1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micropymes</a:t>
            </a:r>
            <a:r>
              <a:rPr lang="es-CO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es-CO" dirty="0">
              <a:latin typeface="Arial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CO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META PRODUCTO 2.016 – 2.019: 1462 MICROPYMES - $6.492.243.808.oo</a:t>
            </a:r>
          </a:p>
          <a:p>
            <a:pPr>
              <a:spcAft>
                <a:spcPts val="0"/>
              </a:spcAft>
            </a:pPr>
            <a:endParaRPr lang="es-CO" dirty="0">
              <a:latin typeface="Arial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CO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	Meta 2.016: 292 </a:t>
            </a:r>
            <a:r>
              <a:rPr lang="es-CO" dirty="0" err="1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Micropymes</a:t>
            </a:r>
            <a:r>
              <a:rPr lang="es-CO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 - $1.298.448.762.oo</a:t>
            </a:r>
          </a:p>
          <a:p>
            <a:pPr>
              <a:spcAft>
                <a:spcPts val="0"/>
              </a:spcAft>
            </a:pPr>
            <a:endParaRPr lang="es-CO" dirty="0">
              <a:latin typeface="Arial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CO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NUMERO DE MICROPYMES APOYADAS A 31 DE DICIEMBRE DE 2.016: 697 Microempresarios por valor de $3.921.437.000.oo con un porcentaje de cumplimiento del 238.69% y 302% respectivamente.</a:t>
            </a:r>
          </a:p>
          <a:p>
            <a:pPr>
              <a:spcAft>
                <a:spcPts val="0"/>
              </a:spcAft>
            </a:pPr>
            <a:endParaRPr lang="es-CO" dirty="0">
              <a:latin typeface="Arial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es-CO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	</a:t>
            </a:r>
            <a:r>
              <a:rPr lang="es-ES_tradnl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Meta 2.017: 365 </a:t>
            </a:r>
            <a:r>
              <a:rPr lang="es-ES_tradnl" dirty="0" err="1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Micropymes</a:t>
            </a:r>
            <a:r>
              <a:rPr lang="es-ES_tradnl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 - $1.623.060.952.oo</a:t>
            </a:r>
          </a:p>
          <a:p>
            <a:endParaRPr lang="es-ES_tradnl" dirty="0">
              <a:latin typeface="Arial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es-ES_tradnl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NUMERO DE MICROPYMES APOYADAS A 30 DE SEPTIEMBRE DE 2.017: 679 Microempresarios por valor de $3.761.967.423.oo </a:t>
            </a:r>
            <a:endParaRPr lang="es-CO" dirty="0">
              <a:latin typeface="Arial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endParaRPr lang="es-CO" dirty="0"/>
          </a:p>
          <a:p>
            <a:pPr>
              <a:spcAft>
                <a:spcPts val="0"/>
              </a:spcAft>
            </a:pPr>
            <a:endParaRPr lang="es-CO" sz="1600" b="1" dirty="0">
              <a:latin typeface="Arial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endParaRPr lang="es-CO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02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botpsd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490"/>
            <a:ext cx="9136833" cy="7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0" y="-243408"/>
            <a:ext cx="914400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Picture 2" descr="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" y="-223737"/>
            <a:ext cx="1369690" cy="70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4 Título"/>
          <p:cNvSpPr txBox="1">
            <a:spLocks/>
          </p:cNvSpPr>
          <p:nvPr/>
        </p:nvSpPr>
        <p:spPr>
          <a:xfrm>
            <a:off x="1475656" y="-230782"/>
            <a:ext cx="7416824" cy="779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s-C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PLAN DE ACCION 2016 - 2017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A6EBD0F-C84C-4B95-991E-D6DADD0827EB}"/>
              </a:ext>
            </a:extLst>
          </p:cNvPr>
          <p:cNvSpPr/>
          <p:nvPr/>
        </p:nvSpPr>
        <p:spPr>
          <a:xfrm>
            <a:off x="251520" y="612845"/>
            <a:ext cx="864096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INFORME PLAN DE ACCIÓN COMERCIAL 2016 –SEPT 2017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IDEACTA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Dotar de Recursos financieros a los contratistas de entidades públicas (IEA 12% - 14%)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1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1600" i="1" dirty="0">
                <a:latin typeface="Arial" panose="020B0604020202020204" pitchFamily="34" charset="0"/>
                <a:cs typeface="Arial" panose="020B0604020202020204" pitchFamily="34" charset="0"/>
              </a:rPr>
              <a:t>META PRODUCTO 2.016 – 2.019: 10 créditos por valor de </a:t>
            </a:r>
            <a:r>
              <a:rPr lang="es-CO" sz="1600" i="1" dirty="0">
                <a:latin typeface="Arial" panose="020B0604020202020204" pitchFamily="34" charset="0"/>
                <a:cs typeface="Arial" panose="020B0604020202020204" pitchFamily="34" charset="0"/>
              </a:rPr>
              <a:t>$13.368.085.422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1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sz="1600" dirty="0">
                <a:latin typeface="Arial" panose="020B0604020202020204" pitchFamily="34" charset="0"/>
                <a:cs typeface="Arial" panose="020B0604020202020204" pitchFamily="34" charset="0"/>
              </a:rPr>
              <a:t>META  2016: 2 créditos por valor de $2.673.617.084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A 31 DE DICIEMBRE DE 2.016 hemos desembolsado 3 créditos de esta modalidad por valor de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$ 2.957.750.000,00 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cumpliendo con el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150%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110.62%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respectivamente así: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PIEDECUESTANA DE SERVICIOS	$ 255.060.000,00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MUNICIPIO DE BUCARAMANGA	$ 1.900.000.000,00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MUNICIPIO DE BUCARAMANGA	$ 802.690.000,00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sz="1600" dirty="0">
                <a:latin typeface="Arial" panose="020B0604020202020204" pitchFamily="34" charset="0"/>
                <a:cs typeface="Arial" panose="020B0604020202020204" pitchFamily="34" charset="0"/>
              </a:rPr>
              <a:t>META  2017: $3.342.021.355.oo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1600" dirty="0">
                <a:latin typeface="Arial" panose="020B0604020202020204" pitchFamily="34" charset="0"/>
                <a:cs typeface="Arial" panose="020B0604020202020204" pitchFamily="34" charset="0"/>
              </a:rPr>
              <a:t>A 30 DE SEPTIEMBRE DE 2.017 no hemos desembolsado créditos de esta modalidad. 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90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botpsd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490"/>
            <a:ext cx="9136833" cy="7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0" y="-243408"/>
            <a:ext cx="914400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Picture 2" descr="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" y="-223737"/>
            <a:ext cx="1369690" cy="70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4 Título"/>
          <p:cNvSpPr txBox="1">
            <a:spLocks/>
          </p:cNvSpPr>
          <p:nvPr/>
        </p:nvSpPr>
        <p:spPr>
          <a:xfrm>
            <a:off x="1475656" y="-230782"/>
            <a:ext cx="7416824" cy="779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s-C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PLAN DE ACCION 2016 - 2017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A6EBD0F-C84C-4B95-991E-D6DADD0827EB}"/>
              </a:ext>
            </a:extLst>
          </p:cNvPr>
          <p:cNvSpPr/>
          <p:nvPr/>
        </p:nvSpPr>
        <p:spPr>
          <a:xfrm>
            <a:off x="251520" y="612845"/>
            <a:ext cx="864096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INFORME PLAN DE ACCIÓN COMERCIAL 2016 –SEPT 2017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TESORERIA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Dotar de Recursos financieros a las Entidades Territoriales (IEA 12%)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i="1" dirty="0">
                <a:latin typeface="Arial" panose="020B0604020202020204" pitchFamily="34" charset="0"/>
                <a:cs typeface="Arial" panose="020B0604020202020204" pitchFamily="34" charset="0"/>
              </a:rPr>
              <a:t>META PRODUCTO 2.016 – 2.019: 4 créditos por valor de </a:t>
            </a:r>
            <a:r>
              <a:rPr lang="es-CO" i="1" dirty="0">
                <a:latin typeface="Arial" panose="020B0604020202020204" pitchFamily="34" charset="0"/>
                <a:cs typeface="Arial" panose="020B0604020202020204" pitchFamily="34" charset="0"/>
              </a:rPr>
              <a:t>$ 1.046.346.000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META  2016: 1 crédito por valor de $209.269.200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A 31 DE DICIEMBRE DE 2.016 hemos desembolsado 1 crédito de esta modalidad al municipio de Guaca por valor de $100.000.000.oo, con un porcentaje de cumplimiento del 100% y 47.79% respectivamente 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META  2017: $370.855.700.oo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A 30 DE SEPTIEMBRE DE 2.017 hemos desembolsado 1 crédito de esta modalidad a la Empresa Pública de Málaga valor de $120.000.000.oo.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dirty="0"/>
          </a:p>
          <a:p>
            <a:pPr>
              <a:spcAft>
                <a:spcPts val="0"/>
              </a:spcAft>
            </a:pPr>
            <a:endParaRPr lang="es-CO" sz="1600" b="1" dirty="0">
              <a:latin typeface="Arial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endParaRPr lang="es-CO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493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botpsd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490"/>
            <a:ext cx="9136833" cy="7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0" y="-243408"/>
            <a:ext cx="914400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Picture 2" descr="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" y="-223737"/>
            <a:ext cx="1369690" cy="70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4 Título"/>
          <p:cNvSpPr txBox="1">
            <a:spLocks/>
          </p:cNvSpPr>
          <p:nvPr/>
        </p:nvSpPr>
        <p:spPr>
          <a:xfrm>
            <a:off x="1475656" y="-230782"/>
            <a:ext cx="7416824" cy="779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s-C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PLAN DE ACCION 2016 - 2017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A6EBD0F-C84C-4B95-991E-D6DADD0827EB}"/>
              </a:ext>
            </a:extLst>
          </p:cNvPr>
          <p:cNvSpPr/>
          <p:nvPr/>
        </p:nvSpPr>
        <p:spPr>
          <a:xfrm>
            <a:off x="251520" y="612845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INFORME PLAN DE ACCIÓN COMERCIAL 2016 –SEPT 2017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ENTES DESCENTRALIZADOS 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Destinados a atender insuficiencias de caja temporal (IEA 12% - 14%)</a:t>
            </a:r>
          </a:p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i="1" dirty="0">
                <a:latin typeface="Arial" panose="020B0604020202020204" pitchFamily="34" charset="0"/>
                <a:cs typeface="Arial" panose="020B0604020202020204" pitchFamily="34" charset="0"/>
              </a:rPr>
              <a:t>META CUATRIENIO 2.016 – 2.019: </a:t>
            </a:r>
            <a:r>
              <a:rPr lang="es-CO" i="1" dirty="0">
                <a:latin typeface="Arial" panose="020B0604020202020204" pitchFamily="34" charset="0"/>
                <a:cs typeface="Arial" panose="020B0604020202020204" pitchFamily="34" charset="0"/>
              </a:rPr>
              <a:t>$20.737.036.762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A 31 DE DICIEMBRE DE 2.016 hemos desembolsado 8 créditos por valor de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$10.685.000.000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 para cubrir insuficiencia de caja, cumpliendo con el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y el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257%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respectivamente de la siguiente manera: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UNIDADES TECNOLOGICAS DE SANTANDER $1.835.000.000.oo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EMPRESA MUNICIPAL DE ASEO DE BUCARAMANGA $1.835.000.000.oo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EMPRESA MUNICIPAL DE ASEO DE BUCARAMANGA $1.835.000.000.oo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EMPRESAS PUBLICAS DE MALAGA $100.000.000.oo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UNIDADES TECNOLOGICAS DE SANTANDER $1.835.000.000.oo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CODENCO $610.000.000.oo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UNIPAZ $800.000.000.oo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FABIAN MENDEZ CACERES.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1.835.000.000 (CLIENTES DIFERENTES A ENTIDADES TERRITORIALES)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51579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botpsd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490"/>
            <a:ext cx="9136833" cy="7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0" y="-243408"/>
            <a:ext cx="914400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Picture 2" descr="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" y="-223737"/>
            <a:ext cx="1369690" cy="70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4 Título"/>
          <p:cNvSpPr txBox="1">
            <a:spLocks/>
          </p:cNvSpPr>
          <p:nvPr/>
        </p:nvSpPr>
        <p:spPr>
          <a:xfrm>
            <a:off x="1475656" y="-230782"/>
            <a:ext cx="7416824" cy="779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s-C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PLAN DE ACCION 2016 - 2017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A6EBD0F-C84C-4B95-991E-D6DADD0827EB}"/>
              </a:ext>
            </a:extLst>
          </p:cNvPr>
          <p:cNvSpPr/>
          <p:nvPr/>
        </p:nvSpPr>
        <p:spPr>
          <a:xfrm>
            <a:off x="251520" y="612845"/>
            <a:ext cx="864096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INFORME PLAN DE ACCIÓN COMERCIAL 2016 –SEPT 2017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ENTES DESCENTRALIZADOS 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Destinados a atender insuficiencias de caja temporal (IEA 12% - 14%)</a:t>
            </a:r>
          </a:p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i="1" dirty="0">
                <a:latin typeface="Arial" panose="020B0604020202020204" pitchFamily="34" charset="0"/>
                <a:cs typeface="Arial" panose="020B0604020202020204" pitchFamily="34" charset="0"/>
              </a:rPr>
              <a:t>META CUATRIENIO 2.016 – 2.019: </a:t>
            </a:r>
            <a:r>
              <a:rPr lang="es-CO" i="1" dirty="0">
                <a:latin typeface="Arial" panose="020B0604020202020204" pitchFamily="34" charset="0"/>
                <a:cs typeface="Arial" panose="020B0604020202020204" pitchFamily="34" charset="0"/>
              </a:rPr>
              <a:t>$20.737.036.762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META  2017: $4.934.259.191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A 30 DE SEPTIEMBRE DE 2.017 hemos desembolsado 4 créditos por valor de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$3.370.000.000.oo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para cubrir insuficiencia de caja. 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METROLINEA S.A 					: $   500.000.000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UNIPAZ							: $1.000.000.000 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HOSTIPAL BARICHARA			                     	: $     70.000.000 	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UNIDADES TECNOLOGICAS DE SANTANDER	             : $1.800.000.000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s-CO" sz="1600" b="1" dirty="0">
              <a:latin typeface="Arial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endParaRPr lang="es-CO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777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botpsd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8490"/>
            <a:ext cx="9136833" cy="767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0" y="-243408"/>
            <a:ext cx="914400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Picture 2" descr="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" y="-223737"/>
            <a:ext cx="1369690" cy="700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4 Título"/>
          <p:cNvSpPr txBox="1">
            <a:spLocks/>
          </p:cNvSpPr>
          <p:nvPr/>
        </p:nvSpPr>
        <p:spPr>
          <a:xfrm>
            <a:off x="1475656" y="-230782"/>
            <a:ext cx="7416824" cy="779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>
              <a:lnSpc>
                <a:spcPct val="100000"/>
              </a:lnSpc>
              <a:spcBef>
                <a:spcPct val="0"/>
              </a:spcBef>
              <a:buClrTx/>
              <a:buSzTx/>
              <a:tabLst/>
              <a:defRPr/>
            </a:pPr>
            <a:r>
              <a:rPr lang="es-CO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Arial" panose="020B0604020202020204" pitchFamily="34" charset="0"/>
              </a:rPr>
              <a:t>PLAN DE ACCION 2016 - 2017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A6EBD0F-C84C-4B95-991E-D6DADD0827EB}"/>
              </a:ext>
            </a:extLst>
          </p:cNvPr>
          <p:cNvSpPr/>
          <p:nvPr/>
        </p:nvSpPr>
        <p:spPr>
          <a:xfrm>
            <a:off x="251520" y="612845"/>
            <a:ext cx="864096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INFORME PLAN DE ACCIÓN COMERCIAL 2016 –SEPT 2017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ES_tradnl" b="1" dirty="0">
                <a:latin typeface="Arial" panose="020B0604020202020204" pitchFamily="34" charset="0"/>
                <a:ea typeface="Arial Unicode MS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FOMENTO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Financiar la Inversión Pública en las Entidades Territoriales (DTF + 1.8% - 6%)</a:t>
            </a:r>
          </a:p>
          <a:p>
            <a:r>
              <a:rPr lang="es-ES_tradnl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i="1" dirty="0">
                <a:latin typeface="Arial" panose="020B0604020202020204" pitchFamily="34" charset="0"/>
                <a:cs typeface="Arial" panose="020B0604020202020204" pitchFamily="34" charset="0"/>
              </a:rPr>
              <a:t>META PRODUCTO 2.016 – 2.019: 358 créditos por valor de </a:t>
            </a:r>
            <a:r>
              <a:rPr lang="es-CO" i="1" dirty="0">
                <a:latin typeface="Arial" panose="020B0604020202020204" pitchFamily="34" charset="0"/>
                <a:cs typeface="Arial" panose="020B0604020202020204" pitchFamily="34" charset="0"/>
              </a:rPr>
              <a:t>$17.717.765.369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META  2016: 54 crédito por valor de $2.657.664.805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A 31 DE DICIEMBRE DE 2.016 hemos desembolsado 4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créditos por valor de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$2.379.046.759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cumpliendo con el 7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.40%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_tradnl" b="1" dirty="0">
                <a:latin typeface="Arial" panose="020B0604020202020204" pitchFamily="34" charset="0"/>
                <a:cs typeface="Arial" panose="020B0604020202020204" pitchFamily="34" charset="0"/>
              </a:rPr>
              <a:t>89.51%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 respectivamente así: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MUNICIPIO VELEZ 		: $  440.000.000 Construcción estación policía. 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MUNICIPIO BARICHARA		: $1.191.937.945 Compra de cartera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MUNICIPIO AGUADA		: $  367.108.814 Compra de cartera	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MUNICIPIO BOLIVAR		: $  380.000.000 Adquisición de predios y construcción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b="1" dirty="0"/>
              <a:t> </a:t>
            </a:r>
            <a:endParaRPr lang="es-CO" dirty="0"/>
          </a:p>
          <a:p>
            <a:pPr>
              <a:spcAft>
                <a:spcPts val="0"/>
              </a:spcAft>
            </a:pPr>
            <a:endParaRPr lang="es-CO" sz="1600" b="1" dirty="0">
              <a:latin typeface="Arial" panose="020B0604020202020204" pitchFamily="34" charset="0"/>
              <a:ea typeface="Arial Unicode MS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endParaRPr lang="es-CO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727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765</Words>
  <Application>Microsoft Office PowerPoint</Application>
  <PresentationFormat>Presentación en pantalla (4:3)</PresentationFormat>
  <Paragraphs>281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7" baseType="lpstr">
      <vt:lpstr>Aharoni</vt:lpstr>
      <vt:lpstr>Arial</vt:lpstr>
      <vt:lpstr>Arial Unicode MS</vt:lpstr>
      <vt:lpstr>Calibri</vt:lpstr>
      <vt:lpstr>Exo</vt:lpstr>
      <vt:lpstr>Symbol</vt:lpstr>
      <vt:lpstr>Times New Roman</vt:lpstr>
      <vt:lpstr>Wingdings</vt:lpstr>
      <vt:lpstr>Tema de Office</vt:lpstr>
      <vt:lpstr>INFORME DE GESTIÓN IDESAN 2016-2017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IDESAN-Ctrl-Inter</dc:creator>
  <cp:lastModifiedBy>Sistemas Idesan</cp:lastModifiedBy>
  <cp:revision>92</cp:revision>
  <cp:lastPrinted>2017-11-03T16:16:59Z</cp:lastPrinted>
  <dcterms:created xsi:type="dcterms:W3CDTF">2013-04-25T19:41:54Z</dcterms:created>
  <dcterms:modified xsi:type="dcterms:W3CDTF">2017-11-30T21:51:00Z</dcterms:modified>
</cp:coreProperties>
</file>